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14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9144000" cy="6858000" type="screen4x3"/>
  <p:notesSz cx="6784975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26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13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07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98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86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57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53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76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62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92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7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500E8-0869-495D-A662-3AE0492A6F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78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  <a:solidFill>
            <a:srgbClr val="FFFF00"/>
          </a:solidFill>
        </p:spPr>
        <p:txBody>
          <a:bodyPr/>
          <a:lstStyle/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BURZA PRÁCE A VZDĚLÁNÍ 2017 V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OLOMOUCI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2060848"/>
            <a:ext cx="8856984" cy="4464496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>
                <a:solidFill>
                  <a:schemeClr val="tx1"/>
                </a:solidFill>
              </a:rPr>
              <a:t>Pro burzu v Olomouci jsme připravili přiložený soubor schémat, která informují </a:t>
            </a:r>
            <a:r>
              <a:rPr lang="cs-CZ" sz="2000" b="1" dirty="0" smtClean="0">
                <a:solidFill>
                  <a:schemeClr val="tx1"/>
                </a:solidFill>
              </a:rPr>
              <a:t>                  o </a:t>
            </a:r>
            <a:r>
              <a:rPr lang="cs-CZ" sz="2000" b="1" dirty="0">
                <a:solidFill>
                  <a:schemeClr val="tx1"/>
                </a:solidFill>
              </a:rPr>
              <a:t>situaci na trhu práce v okrese a částečně i v celém kraji. Nahoře je uveden zaměstnavatel, který na burze vystavuje (řazeno abecedně), po levé straně následují profese, které mu na trhu práce nejvíce chybějí a vedle (na pravé straně) školy, o jejichž absolventy má zájem</a:t>
            </a:r>
            <a:r>
              <a:rPr lang="cs-CZ" sz="20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cs-CZ" sz="2300" dirty="0"/>
          </a:p>
          <a:p>
            <a:pPr algn="l"/>
            <a:r>
              <a:rPr lang="cs-CZ" sz="2000" dirty="0" err="1">
                <a:solidFill>
                  <a:schemeClr val="tx1"/>
                </a:solidFill>
              </a:rPr>
              <a:t>Pozn</a:t>
            </a:r>
            <a:r>
              <a:rPr lang="cs-CZ" sz="2000" dirty="0">
                <a:solidFill>
                  <a:schemeClr val="tx1"/>
                </a:solidFill>
              </a:rPr>
              <a:t>: </a:t>
            </a:r>
            <a:r>
              <a:rPr lang="cs-CZ" sz="2000" b="1" dirty="0">
                <a:solidFill>
                  <a:schemeClr val="tx1"/>
                </a:solidFill>
              </a:rPr>
              <a:t>Výběr zaměstnavatelů na burzu</a:t>
            </a:r>
            <a:endParaRPr lang="cs-CZ" sz="2000" dirty="0">
              <a:solidFill>
                <a:schemeClr val="tx1"/>
              </a:solidFill>
            </a:endParaRP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Úřad práce ČR – krajská pobočka v Olomouci oslovil všechny zaměstnavatele v kraji </a:t>
            </a:r>
            <a:r>
              <a:rPr lang="cs-CZ" sz="2000" dirty="0" smtClean="0">
                <a:solidFill>
                  <a:schemeClr val="tx1"/>
                </a:solidFill>
              </a:rPr>
              <a:t>                s  </a:t>
            </a:r>
            <a:r>
              <a:rPr lang="cs-CZ" sz="2000" dirty="0">
                <a:solidFill>
                  <a:schemeClr val="tx1"/>
                </a:solidFill>
              </a:rPr>
              <a:t>více než 100 zaměstnanci s nabídkou účasti na burze. Ti z nich, kteří mají problém na trhu práce najít kvalifikovanou pracovní sílu, projevili zájem o účast. Současně Úřadu práce sdělili, jaké školy má na burzu přizvat. Burzy se účastnily jen školy přizvané vystavovateli z řad zaměstnavatelů, tzn. ty, o jejichž absolventy mají zaměstnavatelé zájem.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42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Česká pošta,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s.p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4316288" cy="4525963"/>
          </a:xfrm>
        </p:spPr>
        <p:txBody>
          <a:bodyPr/>
          <a:lstStyle/>
          <a:p>
            <a:r>
              <a:rPr lang="cs-CZ" dirty="0" smtClean="0"/>
              <a:t>Doručovatel listovní pěší</a:t>
            </a:r>
          </a:p>
          <a:p>
            <a:r>
              <a:rPr lang="cs-CZ" dirty="0" smtClean="0"/>
              <a:t>Doručovatel listovní motorizovaný</a:t>
            </a:r>
          </a:p>
          <a:p>
            <a:r>
              <a:rPr lang="cs-CZ" dirty="0" smtClean="0"/>
              <a:t>Doručovatel balíkový motorizovaný</a:t>
            </a:r>
          </a:p>
          <a:p>
            <a:r>
              <a:rPr lang="cs-CZ" dirty="0" smtClean="0"/>
              <a:t>Ranní roznos novin a letáků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988840"/>
            <a:ext cx="4038600" cy="4525963"/>
          </a:xfrm>
        </p:spPr>
        <p:txBody>
          <a:bodyPr/>
          <a:lstStyle/>
          <a:p>
            <a:r>
              <a:rPr lang="cs-CZ" dirty="0" smtClean="0"/>
              <a:t>Střední škola logistiky a chemie Olomouc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24" y="3356991"/>
            <a:ext cx="2303896" cy="176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8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DATART INTERNATIONAL,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Asistent prodeje</a:t>
            </a:r>
          </a:p>
          <a:p>
            <a:r>
              <a:rPr lang="cs-CZ" dirty="0" smtClean="0"/>
              <a:t>Pracovník informací a pokladen</a:t>
            </a:r>
          </a:p>
          <a:p>
            <a:r>
              <a:rPr lang="cs-CZ" dirty="0" smtClean="0"/>
              <a:t>Skladník / Specialista výdeje</a:t>
            </a:r>
          </a:p>
          <a:p>
            <a:r>
              <a:rPr lang="cs-CZ" dirty="0" smtClean="0"/>
              <a:t>Reklamační pracovník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277072"/>
          </a:xfrm>
        </p:spPr>
        <p:txBody>
          <a:bodyPr>
            <a:normAutofit/>
          </a:bodyPr>
          <a:lstStyle/>
          <a:p>
            <a:r>
              <a:rPr lang="cs-CZ" dirty="0" smtClean="0"/>
              <a:t>Vyšší odborná škola a Střední průmyslová škola elektrotechnická Olomouc</a:t>
            </a:r>
          </a:p>
          <a:p>
            <a:r>
              <a:rPr lang="cs-CZ" dirty="0" smtClean="0"/>
              <a:t>Střední průmyslová škola elektrotechnická Mohelnice</a:t>
            </a:r>
          </a:p>
          <a:p>
            <a:r>
              <a:rPr lang="cs-CZ" dirty="0" smtClean="0"/>
              <a:t>Střední škola elektrotechnická Lipník nad Bečvou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3" y="4979455"/>
            <a:ext cx="3838408" cy="7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06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cs-CZ" sz="4200" b="1" dirty="0" smtClean="0">
                <a:solidFill>
                  <a:schemeClr val="tx2">
                    <a:lumMod val="75000"/>
                  </a:schemeClr>
                </a:solidFill>
              </a:rPr>
              <a:t>Dopravní podnik města Olomouce, a.s.</a:t>
            </a:r>
            <a:endParaRPr lang="cs-CZ" sz="4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1349"/>
            <a:ext cx="4038600" cy="4525963"/>
          </a:xfrm>
        </p:spPr>
        <p:txBody>
          <a:bodyPr/>
          <a:lstStyle/>
          <a:p>
            <a:r>
              <a:rPr lang="cs-CZ" dirty="0" smtClean="0"/>
              <a:t>Řidič autobusu</a:t>
            </a:r>
          </a:p>
          <a:p>
            <a:r>
              <a:rPr lang="cs-CZ" dirty="0" smtClean="0"/>
              <a:t>Elektromontér</a:t>
            </a:r>
          </a:p>
          <a:p>
            <a:r>
              <a:rPr lang="cs-CZ" dirty="0" smtClean="0"/>
              <a:t>Elektromechanik</a:t>
            </a:r>
          </a:p>
          <a:p>
            <a:r>
              <a:rPr lang="cs-CZ" dirty="0" smtClean="0"/>
              <a:t>Automechanik</a:t>
            </a:r>
          </a:p>
          <a:p>
            <a:r>
              <a:rPr lang="cs-CZ" dirty="0" smtClean="0"/>
              <a:t>Autokarosář</a:t>
            </a:r>
          </a:p>
          <a:p>
            <a:r>
              <a:rPr lang="cs-CZ" dirty="0" smtClean="0"/>
              <a:t>Autolakýrník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44216"/>
            <a:ext cx="4316288" cy="3340968"/>
          </a:xfrm>
        </p:spPr>
        <p:txBody>
          <a:bodyPr/>
          <a:lstStyle/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Střední škola polytechnická Olomouc</a:t>
            </a:r>
          </a:p>
          <a:p>
            <a:r>
              <a:rPr lang="cs-CZ" dirty="0" smtClean="0"/>
              <a:t>Vyšší odborná škola a Střední průmyslová škola elektrotechnická Olomouc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85184"/>
            <a:ext cx="3069763" cy="128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3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DT Mostárna,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Zámečník</a:t>
            </a:r>
          </a:p>
          <a:p>
            <a:r>
              <a:rPr lang="cs-CZ" dirty="0" smtClean="0"/>
              <a:t>Svářeč</a:t>
            </a:r>
          </a:p>
          <a:p>
            <a:r>
              <a:rPr lang="cs-CZ" dirty="0" smtClean="0"/>
              <a:t>Montér ocelových konstrukcí</a:t>
            </a:r>
          </a:p>
          <a:p>
            <a:r>
              <a:rPr lang="cs-CZ" dirty="0" smtClean="0"/>
              <a:t>Strojní mechanik</a:t>
            </a:r>
          </a:p>
          <a:p>
            <a:r>
              <a:rPr lang="cs-CZ" dirty="0" smtClean="0"/>
              <a:t>Mistr ve výrobě ocelových konstrukcí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Střední odborná škola průmyslová a Střední odborné učiliště strojírenské Prostějov</a:t>
            </a:r>
          </a:p>
          <a:p>
            <a:r>
              <a:rPr lang="cs-CZ" dirty="0" smtClean="0"/>
              <a:t>Švehlova střední škola polytechnická Prostějov</a:t>
            </a:r>
          </a:p>
          <a:p>
            <a:r>
              <a:rPr lang="cs-CZ" dirty="0" smtClean="0"/>
              <a:t>Střední škola automobilní Prostějov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45224"/>
            <a:ext cx="3460403" cy="8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5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Edwards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,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Montážní dělník</a:t>
            </a:r>
          </a:p>
          <a:p>
            <a:r>
              <a:rPr lang="cs-CZ" dirty="0" smtClean="0"/>
              <a:t>Obráběč CNC zařízení</a:t>
            </a:r>
          </a:p>
          <a:p>
            <a:r>
              <a:rPr lang="cs-CZ" dirty="0" smtClean="0"/>
              <a:t>Skladník</a:t>
            </a:r>
          </a:p>
          <a:p>
            <a:r>
              <a:rPr lang="cs-CZ" dirty="0" smtClean="0"/>
              <a:t>Inženýrské technické pozice - do výroby,                 do výzkumu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316288" cy="3845024"/>
          </a:xfrm>
        </p:spPr>
        <p:txBody>
          <a:bodyPr/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Sigmundova střední škola strojírenská Lutín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Vysoké učení technické v Brně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57298"/>
            <a:ext cx="3240360" cy="8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7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EXCALIBUR ARMY spol. s 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0100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Svářeč</a:t>
            </a:r>
          </a:p>
          <a:p>
            <a:r>
              <a:rPr lang="cs-CZ" dirty="0" smtClean="0"/>
              <a:t>Elektromechanik</a:t>
            </a:r>
          </a:p>
          <a:p>
            <a:r>
              <a:rPr lang="cs-CZ" dirty="0" smtClean="0"/>
              <a:t>Automechanik</a:t>
            </a:r>
          </a:p>
          <a:p>
            <a:r>
              <a:rPr lang="cs-CZ" dirty="0" smtClean="0"/>
              <a:t>Lakýrník</a:t>
            </a:r>
          </a:p>
          <a:p>
            <a:r>
              <a:rPr lang="cs-CZ" dirty="0" smtClean="0"/>
              <a:t>Opravář zemědělských strojů</a:t>
            </a:r>
          </a:p>
          <a:p>
            <a:r>
              <a:rPr lang="cs-CZ" dirty="0" smtClean="0"/>
              <a:t>Konstruktér</a:t>
            </a:r>
          </a:p>
          <a:p>
            <a:r>
              <a:rPr lang="cs-CZ" dirty="0" smtClean="0"/>
              <a:t>Technolog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608512" cy="485313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Střední škola polytechnická Olomouc</a:t>
            </a:r>
          </a:p>
          <a:p>
            <a:r>
              <a:rPr lang="cs-CZ" dirty="0" smtClean="0"/>
              <a:t>Střední odborná škola Litovel</a:t>
            </a:r>
          </a:p>
          <a:p>
            <a:r>
              <a:rPr lang="cs-CZ" dirty="0" smtClean="0"/>
              <a:t>Střední odborná škola lesnická a strojírenská Šternberk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Univerzita obrany Brno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263903"/>
            <a:ext cx="216024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5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ExlService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Czech Republic,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2536304"/>
            <a:ext cx="4968552" cy="1612776"/>
          </a:xfrm>
        </p:spPr>
        <p:txBody>
          <a:bodyPr/>
          <a:lstStyle/>
          <a:p>
            <a:r>
              <a:rPr lang="cs-CZ" dirty="0" smtClean="0"/>
              <a:t>Administrativní pracovník s výbornou znalostí anglického jazyka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11593"/>
            <a:ext cx="2570069" cy="20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84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GEMO OLOMOUC, spol. s 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Zedník</a:t>
            </a:r>
          </a:p>
          <a:p>
            <a:r>
              <a:rPr lang="cs-CZ" dirty="0" smtClean="0"/>
              <a:t>Instalatér</a:t>
            </a:r>
          </a:p>
          <a:p>
            <a:r>
              <a:rPr lang="cs-CZ" dirty="0" smtClean="0"/>
              <a:t>Tesař</a:t>
            </a:r>
          </a:p>
          <a:p>
            <a:r>
              <a:rPr lang="cs-CZ" dirty="0" smtClean="0"/>
              <a:t>Elektromontér</a:t>
            </a:r>
          </a:p>
          <a:p>
            <a:r>
              <a:rPr lang="cs-CZ" dirty="0" smtClean="0"/>
              <a:t>Přípravář výroby</a:t>
            </a:r>
          </a:p>
          <a:p>
            <a:r>
              <a:rPr lang="cs-CZ" dirty="0" smtClean="0"/>
              <a:t>Stavbyvedoucí</a:t>
            </a:r>
          </a:p>
          <a:p>
            <a:r>
              <a:rPr lang="cs-CZ" dirty="0" smtClean="0"/>
              <a:t>Rozpočtář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70912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Střední škola polytechnická Olomouc</a:t>
            </a:r>
          </a:p>
          <a:p>
            <a:r>
              <a:rPr lang="cs-CZ" dirty="0" smtClean="0"/>
              <a:t>Švehlova střední škola polytechnická Prostějov</a:t>
            </a:r>
          </a:p>
          <a:p>
            <a:r>
              <a:rPr lang="cs-CZ" dirty="0" smtClean="0"/>
              <a:t>Střední škola technická Přerov</a:t>
            </a:r>
          </a:p>
          <a:p>
            <a:r>
              <a:rPr lang="cs-CZ" dirty="0" smtClean="0"/>
              <a:t>Střední škola elektrotechnická Lipník nad Bečvou</a:t>
            </a:r>
          </a:p>
          <a:p>
            <a:r>
              <a:rPr lang="cs-CZ" dirty="0" smtClean="0"/>
              <a:t>Střední škola železniční, technická a služeb Šumperk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8125"/>
            <a:ext cx="2952328" cy="58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Globus ČR, k.s.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4038600" cy="3157811"/>
          </a:xfrm>
        </p:spPr>
        <p:txBody>
          <a:bodyPr/>
          <a:lstStyle/>
          <a:p>
            <a:r>
              <a:rPr lang="cs-CZ" dirty="0" smtClean="0"/>
              <a:t>Řezník</a:t>
            </a:r>
          </a:p>
          <a:p>
            <a:r>
              <a:rPr lang="cs-CZ" dirty="0" smtClean="0"/>
              <a:t>Pekař</a:t>
            </a:r>
          </a:p>
          <a:p>
            <a:r>
              <a:rPr lang="cs-CZ" dirty="0" smtClean="0"/>
              <a:t>Cukrář</a:t>
            </a:r>
          </a:p>
          <a:p>
            <a:r>
              <a:rPr lang="cs-CZ" dirty="0" smtClean="0"/>
              <a:t>Kuchař</a:t>
            </a:r>
          </a:p>
          <a:p>
            <a:r>
              <a:rPr lang="cs-CZ" dirty="0" smtClean="0"/>
              <a:t>Prodavač</a:t>
            </a:r>
          </a:p>
          <a:p>
            <a:r>
              <a:rPr lang="cs-CZ" dirty="0" smtClean="0"/>
              <a:t>Pokladní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39952" y="1960241"/>
            <a:ext cx="4546848" cy="3052935"/>
          </a:xfrm>
        </p:spPr>
        <p:txBody>
          <a:bodyPr/>
          <a:lstStyle/>
          <a:p>
            <a:r>
              <a:rPr lang="cs-CZ" dirty="0" smtClean="0"/>
              <a:t>Střední odborná škola obchodu a služeb Olomouc</a:t>
            </a:r>
          </a:p>
          <a:p>
            <a:r>
              <a:rPr lang="cs-CZ" dirty="0" smtClean="0"/>
              <a:t>Střední odborná škola Litovel</a:t>
            </a:r>
            <a:endParaRPr lang="cs-CZ" dirty="0"/>
          </a:p>
          <a:p>
            <a:r>
              <a:rPr lang="cs-CZ" dirty="0" smtClean="0"/>
              <a:t>Moravská střední škola s.r.o. Olomouc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943550"/>
            <a:ext cx="2088232" cy="172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63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HELLA AUTOTECHNIK NOVA,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Montážní dělník</a:t>
            </a:r>
          </a:p>
          <a:p>
            <a:r>
              <a:rPr lang="cs-CZ" dirty="0" smtClean="0"/>
              <a:t>Manipulant</a:t>
            </a:r>
          </a:p>
          <a:p>
            <a:r>
              <a:rPr lang="cs-CZ" dirty="0" smtClean="0"/>
              <a:t>Seřizovač</a:t>
            </a:r>
          </a:p>
          <a:p>
            <a:r>
              <a:rPr lang="cs-CZ" dirty="0" err="1" smtClean="0"/>
              <a:t>Kvalitář</a:t>
            </a:r>
            <a:endParaRPr lang="cs-CZ" dirty="0" smtClean="0"/>
          </a:p>
          <a:p>
            <a:r>
              <a:rPr lang="cs-CZ" dirty="0" smtClean="0"/>
              <a:t>Konstruktér</a:t>
            </a:r>
          </a:p>
          <a:p>
            <a:r>
              <a:rPr lang="cs-CZ" dirty="0" smtClean="0"/>
              <a:t>Projektový manažer</a:t>
            </a:r>
          </a:p>
          <a:p>
            <a:r>
              <a:rPr lang="cs-CZ" dirty="0" smtClean="0"/>
              <a:t>Inženýr vývoje</a:t>
            </a:r>
          </a:p>
          <a:p>
            <a:r>
              <a:rPr lang="cs-CZ" dirty="0" smtClean="0"/>
              <a:t>Inženýr vývoje - optika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5040560" cy="506916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Vyšší odborná škola a Střední průmyslová škola elektrotechnická Olomouc</a:t>
            </a:r>
          </a:p>
          <a:p>
            <a:r>
              <a:rPr lang="cs-CZ" dirty="0" smtClean="0"/>
              <a:t>Střední škola technická a zemědělská Mohelnice</a:t>
            </a:r>
          </a:p>
          <a:p>
            <a:r>
              <a:rPr lang="cs-CZ" dirty="0" smtClean="0"/>
              <a:t>Střední průmyslová škola elektrotechnická Mohelnice</a:t>
            </a:r>
          </a:p>
          <a:p>
            <a:r>
              <a:rPr lang="cs-CZ" dirty="0" smtClean="0"/>
              <a:t>Vyšší odborná škola a Střední škola automobilní Zábřeh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Univerzita Palackého v Olomouci</a:t>
            </a:r>
          </a:p>
          <a:p>
            <a:r>
              <a:rPr lang="cs-CZ" dirty="0" smtClean="0"/>
              <a:t>Vysoké učení technické v Brně</a:t>
            </a:r>
          </a:p>
          <a:p>
            <a:r>
              <a:rPr lang="cs-CZ" dirty="0" smtClean="0"/>
              <a:t>Univerzita Tomáše Bati ve Zlíně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869160"/>
            <a:ext cx="1818544" cy="14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ABO </a:t>
            </a:r>
            <a:r>
              <a:rPr lang="cs-CZ" b="1" dirty="0" err="1" smtClean="0">
                <a:solidFill>
                  <a:schemeClr val="tx2"/>
                </a:solidFill>
              </a:rPr>
              <a:t>valve</a:t>
            </a:r>
            <a:r>
              <a:rPr lang="cs-CZ" b="1" dirty="0" smtClean="0">
                <a:solidFill>
                  <a:schemeClr val="tx2"/>
                </a:solidFill>
              </a:rPr>
              <a:t>, s.r.o.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525963"/>
          </a:xfrm>
        </p:spPr>
        <p:txBody>
          <a:bodyPr anchor="t">
            <a:normAutofit/>
          </a:bodyPr>
          <a:lstStyle/>
          <a:p>
            <a:endParaRPr lang="cs-CZ" sz="2500" dirty="0" smtClean="0"/>
          </a:p>
          <a:p>
            <a:r>
              <a:rPr lang="cs-CZ" sz="2500" dirty="0" smtClean="0"/>
              <a:t>Operátor CNC strojů</a:t>
            </a:r>
          </a:p>
          <a:p>
            <a:r>
              <a:rPr lang="cs-CZ" sz="2500" dirty="0" smtClean="0"/>
              <a:t>Konstruktér</a:t>
            </a:r>
          </a:p>
          <a:p>
            <a:r>
              <a:rPr lang="cs-CZ" sz="2500" dirty="0" smtClean="0"/>
              <a:t>Pracovník zahraničního obchodu</a:t>
            </a:r>
            <a:endParaRPr lang="cs-CZ" sz="25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3995936" y="1916833"/>
            <a:ext cx="4618856" cy="3528392"/>
          </a:xfrm>
        </p:spPr>
        <p:txBody>
          <a:bodyPr anchor="t">
            <a:normAutofit/>
          </a:bodyPr>
          <a:lstStyle/>
          <a:p>
            <a:endParaRPr lang="cs-CZ" sz="2500" dirty="0" smtClean="0"/>
          </a:p>
          <a:p>
            <a:r>
              <a:rPr lang="cs-CZ" sz="2500" dirty="0" smtClean="0"/>
              <a:t>Sigmundova střední škola strojírenská Lutín</a:t>
            </a:r>
          </a:p>
          <a:p>
            <a:r>
              <a:rPr lang="cs-CZ" sz="2500" dirty="0" smtClean="0"/>
              <a:t>Střední průmyslová škola a Střední odborné učiliště Uničov</a:t>
            </a:r>
          </a:p>
          <a:p>
            <a:r>
              <a:rPr lang="cs-CZ" sz="2500" dirty="0" smtClean="0"/>
              <a:t>Střední odborná škola a Střední odborné učiliště Vyškov</a:t>
            </a:r>
          </a:p>
          <a:p>
            <a:r>
              <a:rPr lang="cs-CZ" sz="2500" dirty="0" smtClean="0"/>
              <a:t>Vysoké učení technické v Brně</a:t>
            </a:r>
            <a:endParaRPr lang="cs-CZ" sz="2500" dirty="0"/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8" y="5229200"/>
            <a:ext cx="2483886" cy="8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59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Honeywell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Aerospace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Olomouc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96952"/>
          </a:xfrm>
        </p:spPr>
        <p:txBody>
          <a:bodyPr>
            <a:normAutofit/>
          </a:bodyPr>
          <a:lstStyle/>
          <a:p>
            <a:r>
              <a:rPr lang="cs-CZ" dirty="0" smtClean="0"/>
              <a:t>Svářeč</a:t>
            </a:r>
          </a:p>
          <a:p>
            <a:r>
              <a:rPr lang="cs-CZ" dirty="0" smtClean="0"/>
              <a:t>Soustružník</a:t>
            </a:r>
          </a:p>
          <a:p>
            <a:r>
              <a:rPr lang="cs-CZ" dirty="0" smtClean="0"/>
              <a:t>Obráběč CNC zařízení</a:t>
            </a:r>
          </a:p>
          <a:p>
            <a:r>
              <a:rPr lang="cs-CZ" dirty="0" smtClean="0"/>
              <a:t>Ruční kompletář</a:t>
            </a:r>
          </a:p>
          <a:p>
            <a:r>
              <a:rPr lang="cs-CZ" dirty="0" smtClean="0"/>
              <a:t>Kontrolor kvality</a:t>
            </a:r>
          </a:p>
          <a:p>
            <a:r>
              <a:rPr lang="cs-CZ" dirty="0" smtClean="0"/>
              <a:t>Konstruktér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1600201"/>
            <a:ext cx="5040560" cy="4349080"/>
          </a:xfrm>
        </p:spPr>
        <p:txBody>
          <a:bodyPr>
            <a:normAutofit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Střední škola polytechnická</a:t>
            </a:r>
          </a:p>
          <a:p>
            <a:r>
              <a:rPr lang="cs-CZ" dirty="0" smtClean="0"/>
              <a:t>Sigmundova střední škola strojírenská Lutín</a:t>
            </a:r>
          </a:p>
          <a:p>
            <a:r>
              <a:rPr lang="cs-CZ" dirty="0" smtClean="0"/>
              <a:t>Střední průmyslová škola a Střední odborné učiliště Uničov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13175"/>
            <a:ext cx="2808312" cy="7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03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HOPI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Řidič nákladního automobilu</a:t>
            </a:r>
          </a:p>
          <a:p>
            <a:r>
              <a:rPr lang="cs-CZ" dirty="0" smtClean="0"/>
              <a:t>Skladník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11960" y="1816224"/>
            <a:ext cx="4824536" cy="4349080"/>
          </a:xfrm>
        </p:spPr>
        <p:txBody>
          <a:bodyPr>
            <a:normAutofit/>
          </a:bodyPr>
          <a:lstStyle/>
          <a:p>
            <a:r>
              <a:rPr lang="cs-CZ" dirty="0" smtClean="0"/>
              <a:t>Střední škola polytechnická Olomouc</a:t>
            </a:r>
          </a:p>
          <a:p>
            <a:r>
              <a:rPr lang="cs-CZ" dirty="0" smtClean="0"/>
              <a:t>Střední škola prof. </a:t>
            </a:r>
            <a:r>
              <a:rPr lang="cs-CZ" dirty="0" err="1" smtClean="0"/>
              <a:t>Vejdovského</a:t>
            </a:r>
            <a:r>
              <a:rPr lang="cs-CZ" dirty="0" smtClean="0"/>
              <a:t> Olomouc</a:t>
            </a:r>
          </a:p>
          <a:p>
            <a:r>
              <a:rPr lang="cs-CZ" dirty="0" smtClean="0"/>
              <a:t>Švehlova střední škola polytechnická Prostějov</a:t>
            </a:r>
          </a:p>
          <a:p>
            <a:r>
              <a:rPr lang="cs-CZ" dirty="0" smtClean="0"/>
              <a:t>Střední odborná škola Prostějov</a:t>
            </a:r>
          </a:p>
          <a:p>
            <a:r>
              <a:rPr lang="cs-CZ" dirty="0" smtClean="0"/>
              <a:t>Moravská vysoká škola o.p.s.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1929509" cy="19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HŽP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16224"/>
            <a:ext cx="4038600" cy="319695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Výrobní operátor</a:t>
            </a:r>
          </a:p>
          <a:p>
            <a:r>
              <a:rPr lang="cs-CZ" dirty="0" smtClean="0"/>
              <a:t>Zámečník</a:t>
            </a:r>
          </a:p>
          <a:p>
            <a:r>
              <a:rPr lang="cs-CZ" dirty="0" smtClean="0"/>
              <a:t>Obráběč kovů</a:t>
            </a:r>
          </a:p>
          <a:p>
            <a:r>
              <a:rPr lang="cs-CZ" dirty="0" smtClean="0"/>
              <a:t>Strojní mechanik</a:t>
            </a:r>
          </a:p>
          <a:p>
            <a:r>
              <a:rPr lang="cs-CZ" dirty="0" smtClean="0"/>
              <a:t>Elektromechanik</a:t>
            </a:r>
          </a:p>
          <a:p>
            <a:r>
              <a:rPr lang="cs-CZ" dirty="0" smtClean="0"/>
              <a:t>Strojní inženýr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39952" y="1816224"/>
            <a:ext cx="4546848" cy="406104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Střední odborná škola průmyslová a Střední odborné učiliště strojírenské Prostějov</a:t>
            </a:r>
          </a:p>
          <a:p>
            <a:r>
              <a:rPr lang="cs-CZ" dirty="0" smtClean="0"/>
              <a:t>Sigmundova střední škola strojírenská Lutín</a:t>
            </a:r>
          </a:p>
          <a:p>
            <a:r>
              <a:rPr lang="cs-CZ" dirty="0" smtClean="0"/>
              <a:t>Střední škola technická Přerov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Vysoké učení technické v Brně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0" y="5085184"/>
            <a:ext cx="2696789" cy="9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41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John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Crane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Sigma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Pracovník montáže</a:t>
            </a:r>
          </a:p>
          <a:p>
            <a:r>
              <a:rPr lang="cs-CZ" dirty="0" smtClean="0"/>
              <a:t>Seřizovač CNC</a:t>
            </a:r>
          </a:p>
          <a:p>
            <a:r>
              <a:rPr lang="cs-CZ" dirty="0" smtClean="0"/>
              <a:t>Pracovník expedice</a:t>
            </a:r>
          </a:p>
          <a:p>
            <a:r>
              <a:rPr lang="cs-CZ" dirty="0" smtClean="0"/>
              <a:t>Skladník</a:t>
            </a:r>
          </a:p>
          <a:p>
            <a:r>
              <a:rPr lang="cs-CZ" dirty="0" smtClean="0"/>
              <a:t>Vedoucí údržby</a:t>
            </a:r>
          </a:p>
          <a:p>
            <a:r>
              <a:rPr lang="cs-CZ" dirty="0" smtClean="0"/>
              <a:t>Inženýr kvality</a:t>
            </a:r>
          </a:p>
          <a:p>
            <a:r>
              <a:rPr lang="cs-CZ" dirty="0" smtClean="0"/>
              <a:t>Inspektor kvality</a:t>
            </a:r>
          </a:p>
          <a:p>
            <a:r>
              <a:rPr lang="cs-CZ" dirty="0" smtClean="0"/>
              <a:t>Technický nákupčí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5112568" cy="492514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odborná škola průmyslová a Střední odborné učiliště strojírenské Prostějov</a:t>
            </a:r>
          </a:p>
          <a:p>
            <a:r>
              <a:rPr lang="cs-CZ" dirty="0" smtClean="0"/>
              <a:t>Střední škola technická a zemědělská Mohelnice</a:t>
            </a:r>
          </a:p>
          <a:p>
            <a:r>
              <a:rPr lang="cs-CZ" dirty="0" smtClean="0"/>
              <a:t>Střední průmyslová škola a Střední odborné učiliště Uničov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Vysoké učení technické v Brně</a:t>
            </a:r>
          </a:p>
          <a:p>
            <a:r>
              <a:rPr lang="cs-CZ" dirty="0" smtClean="0"/>
              <a:t>Univerzita Tomáše Bati ve Zlíne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45224"/>
            <a:ext cx="2652909" cy="7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1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Kaufland Česká republika v.o.s.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8272"/>
            <a:ext cx="4038600" cy="748680"/>
          </a:xfrm>
        </p:spPr>
        <p:txBody>
          <a:bodyPr/>
          <a:lstStyle/>
          <a:p>
            <a:r>
              <a:rPr lang="cs-CZ" dirty="0" smtClean="0"/>
              <a:t>Skladník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2248272"/>
            <a:ext cx="4690864" cy="1036712"/>
          </a:xfrm>
        </p:spPr>
        <p:txBody>
          <a:bodyPr/>
          <a:lstStyle/>
          <a:p>
            <a:r>
              <a:rPr lang="cs-CZ" dirty="0" smtClean="0"/>
              <a:t>Střední odborná škola obchodu a služeb Olomouc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70644"/>
            <a:ext cx="2780413" cy="14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Kendrion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(Prostějov)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3682752" cy="2581747"/>
          </a:xfrm>
        </p:spPr>
        <p:txBody>
          <a:bodyPr/>
          <a:lstStyle/>
          <a:p>
            <a:r>
              <a:rPr lang="cs-CZ" dirty="0" smtClean="0"/>
              <a:t>Výrobní operátor</a:t>
            </a:r>
          </a:p>
          <a:p>
            <a:r>
              <a:rPr lang="cs-CZ" dirty="0" smtClean="0"/>
              <a:t>Technik údržby – seřizovač</a:t>
            </a:r>
          </a:p>
          <a:p>
            <a:r>
              <a:rPr lang="cs-CZ" dirty="0" smtClean="0"/>
              <a:t>Projektový manažer</a:t>
            </a:r>
          </a:p>
          <a:p>
            <a:r>
              <a:rPr lang="cs-CZ" dirty="0" smtClean="0"/>
              <a:t>Konstruktér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83968" y="1816224"/>
            <a:ext cx="4402832" cy="2908920"/>
          </a:xfrm>
        </p:spPr>
        <p:txBody>
          <a:bodyPr/>
          <a:lstStyle/>
          <a:p>
            <a:r>
              <a:rPr lang="cs-CZ" dirty="0" smtClean="0"/>
              <a:t>Střední odborná škola průmyslová a Střední odborné učiliště strojírenské Prostějov</a:t>
            </a:r>
          </a:p>
          <a:p>
            <a:r>
              <a:rPr lang="cs-CZ" dirty="0" smtClean="0"/>
              <a:t>Střední škola automobilní Prostějov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75484"/>
            <a:ext cx="2520280" cy="130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7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Koyo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Bearings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Česká republika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>
            <a:normAutofit/>
          </a:bodyPr>
          <a:lstStyle/>
          <a:p>
            <a:r>
              <a:rPr lang="cs-CZ" dirty="0" smtClean="0"/>
              <a:t>Operátor výroby</a:t>
            </a:r>
          </a:p>
          <a:p>
            <a:r>
              <a:rPr lang="cs-CZ" dirty="0" smtClean="0"/>
              <a:t>Operátor CNC</a:t>
            </a:r>
          </a:p>
          <a:p>
            <a:r>
              <a:rPr lang="cs-CZ" dirty="0" smtClean="0"/>
              <a:t>Seřizovač</a:t>
            </a:r>
          </a:p>
          <a:p>
            <a:r>
              <a:rPr lang="cs-CZ" dirty="0" smtClean="0"/>
              <a:t>Manipulant</a:t>
            </a:r>
          </a:p>
          <a:p>
            <a:r>
              <a:rPr lang="cs-CZ" dirty="0" smtClean="0"/>
              <a:t>Mechanik</a:t>
            </a:r>
          </a:p>
          <a:p>
            <a:r>
              <a:rPr lang="cs-CZ" dirty="0" smtClean="0"/>
              <a:t>Údržbář</a:t>
            </a:r>
          </a:p>
          <a:p>
            <a:r>
              <a:rPr lang="cs-CZ" dirty="0" smtClean="0"/>
              <a:t>Elektrotechnik</a:t>
            </a:r>
          </a:p>
          <a:p>
            <a:r>
              <a:rPr lang="cs-CZ" dirty="0" smtClean="0"/>
              <a:t>Výrobník technolog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11960" y="1600201"/>
            <a:ext cx="4474840" cy="4277071"/>
          </a:xfrm>
        </p:spPr>
        <p:txBody>
          <a:bodyPr>
            <a:normAutofit/>
          </a:bodyPr>
          <a:lstStyle/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Sigmundova střední škola strojírenská Lutín</a:t>
            </a:r>
          </a:p>
          <a:p>
            <a:r>
              <a:rPr lang="cs-CZ" dirty="0" smtClean="0"/>
              <a:t>Střední průmyslová škola a Střední odborné učiliště Uničov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17232"/>
            <a:ext cx="2771800" cy="11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95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KP – KOPRO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1349"/>
            <a:ext cx="4038600" cy="3157811"/>
          </a:xfrm>
        </p:spPr>
        <p:txBody>
          <a:bodyPr/>
          <a:lstStyle/>
          <a:p>
            <a:r>
              <a:rPr lang="cs-CZ" dirty="0" smtClean="0"/>
              <a:t>Obsluha lisu</a:t>
            </a:r>
          </a:p>
          <a:p>
            <a:r>
              <a:rPr lang="cs-CZ" dirty="0" smtClean="0"/>
              <a:t>Manipulant</a:t>
            </a:r>
          </a:p>
          <a:p>
            <a:r>
              <a:rPr lang="cs-CZ" dirty="0" smtClean="0"/>
              <a:t>Seřizovač</a:t>
            </a:r>
          </a:p>
          <a:p>
            <a:r>
              <a:rPr lang="cs-CZ" dirty="0" smtClean="0"/>
              <a:t>Obráběč kovů</a:t>
            </a:r>
          </a:p>
          <a:p>
            <a:r>
              <a:rPr lang="cs-CZ" dirty="0" smtClean="0"/>
              <a:t>Nástrojař</a:t>
            </a:r>
          </a:p>
          <a:p>
            <a:r>
              <a:rPr lang="cs-CZ" dirty="0" smtClean="0"/>
              <a:t>Obsluha CNC zařízení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1744216"/>
            <a:ext cx="4788024" cy="3052936"/>
          </a:xfrm>
        </p:spPr>
        <p:txBody>
          <a:bodyPr/>
          <a:lstStyle/>
          <a:p>
            <a:r>
              <a:rPr lang="cs-CZ" dirty="0"/>
              <a:t>Střední průmyslová škola strojnická Olomouc </a:t>
            </a:r>
          </a:p>
          <a:p>
            <a:r>
              <a:rPr lang="cs-CZ" dirty="0" smtClean="0"/>
              <a:t>Střední odborná škola průmyslová a Střední odborné učiliště strojírenské Prostějov</a:t>
            </a:r>
          </a:p>
        </p:txBody>
      </p:sp>
      <p:pic>
        <p:nvPicPr>
          <p:cNvPr id="1026" name="Obrázek 2" descr="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45224"/>
            <a:ext cx="2745756" cy="87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985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08912" cy="142617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Krajské ředitelství policie Olomouckého kraje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905624"/>
            <a:ext cx="4038600" cy="1440160"/>
          </a:xfrm>
        </p:spPr>
        <p:txBody>
          <a:bodyPr/>
          <a:lstStyle/>
          <a:p>
            <a:r>
              <a:rPr lang="cs-CZ" dirty="0" smtClean="0"/>
              <a:t>Policista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3696151"/>
            <a:ext cx="8208912" cy="136815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Městská policie Olomouc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245368" y="5229200"/>
            <a:ext cx="4038600" cy="1440160"/>
          </a:xfrm>
        </p:spPr>
        <p:txBody>
          <a:bodyPr/>
          <a:lstStyle/>
          <a:p>
            <a:r>
              <a:rPr lang="cs-CZ" dirty="0" smtClean="0"/>
              <a:t>Strážník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39" y="2204864"/>
            <a:ext cx="5389803" cy="9089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78" y="5229200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75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Lázně Slatinice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Fyzioterapeut</a:t>
            </a:r>
          </a:p>
          <a:p>
            <a:r>
              <a:rPr lang="cs-CZ" dirty="0" smtClean="0"/>
              <a:t>Lékař</a:t>
            </a:r>
          </a:p>
          <a:p>
            <a:r>
              <a:rPr lang="cs-CZ" dirty="0" smtClean="0"/>
              <a:t>Masér</a:t>
            </a:r>
          </a:p>
          <a:p>
            <a:r>
              <a:rPr lang="cs-CZ" dirty="0" smtClean="0"/>
              <a:t>Servírka /číšník</a:t>
            </a:r>
          </a:p>
          <a:p>
            <a:r>
              <a:rPr lang="cs-CZ" dirty="0" smtClean="0"/>
              <a:t>Kuchař</a:t>
            </a:r>
          </a:p>
          <a:p>
            <a:r>
              <a:rPr lang="cs-CZ" dirty="0" smtClean="0"/>
              <a:t>Pomocná síla do kuchyně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3917032"/>
          </a:xfrm>
        </p:spPr>
        <p:txBody>
          <a:bodyPr>
            <a:normAutofit/>
          </a:bodyPr>
          <a:lstStyle/>
          <a:p>
            <a:r>
              <a:rPr lang="cs-CZ" dirty="0" smtClean="0"/>
              <a:t>Střední odborná škola obchodu a služeb Olomouc</a:t>
            </a:r>
          </a:p>
          <a:p>
            <a:r>
              <a:rPr lang="cs-CZ" dirty="0" smtClean="0"/>
              <a:t>Střední odborná škola Odry</a:t>
            </a:r>
          </a:p>
          <a:p>
            <a:r>
              <a:rPr lang="cs-CZ" dirty="0" smtClean="0"/>
              <a:t>Střední škola služeb a podnikání Ostrava – Poruba</a:t>
            </a:r>
          </a:p>
          <a:p>
            <a:r>
              <a:rPr lang="cs-CZ" dirty="0" smtClean="0"/>
              <a:t>Univerzita Palackého v Olomouci</a:t>
            </a:r>
          </a:p>
          <a:p>
            <a:r>
              <a:rPr lang="cs-CZ" dirty="0" smtClean="0"/>
              <a:t>Ostravská univerzita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36" y="5301208"/>
            <a:ext cx="1730548" cy="13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6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ADM Prague s.r.o.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484785"/>
            <a:ext cx="3528392" cy="2376264"/>
          </a:xfrm>
        </p:spPr>
        <p:txBody>
          <a:bodyPr>
            <a:normAutofit fontScale="25000" lnSpcReduction="20000"/>
          </a:bodyPr>
          <a:lstStyle/>
          <a:p>
            <a:r>
              <a:rPr lang="cs-CZ" sz="10400" dirty="0" smtClean="0"/>
              <a:t>Operátor - chemik</a:t>
            </a:r>
          </a:p>
          <a:p>
            <a:r>
              <a:rPr lang="cs-CZ" sz="10400" dirty="0" smtClean="0"/>
              <a:t>Mechanik</a:t>
            </a:r>
          </a:p>
          <a:p>
            <a:r>
              <a:rPr lang="cs-CZ" sz="10400" dirty="0" smtClean="0"/>
              <a:t>Elektrikář</a:t>
            </a:r>
          </a:p>
          <a:p>
            <a:r>
              <a:rPr lang="cs-CZ" sz="10400" dirty="0" smtClean="0"/>
              <a:t>Technik měření a regulace</a:t>
            </a:r>
          </a:p>
          <a:p>
            <a:r>
              <a:rPr lang="cs-CZ" sz="10400" dirty="0" smtClean="0"/>
              <a:t>Procesní inženýr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635896" y="1484784"/>
            <a:ext cx="5396408" cy="5301208"/>
          </a:xfrm>
        </p:spPr>
        <p:txBody>
          <a:bodyPr>
            <a:normAutofit fontScale="25000" lnSpcReduction="20000"/>
          </a:bodyPr>
          <a:lstStyle/>
          <a:p>
            <a:r>
              <a:rPr lang="cs-CZ" sz="10400" dirty="0" smtClean="0"/>
              <a:t>Střední škola logistik a chemie Olomouc</a:t>
            </a:r>
          </a:p>
          <a:p>
            <a:r>
              <a:rPr lang="cs-CZ" sz="10400" dirty="0" smtClean="0"/>
              <a:t>Střední škola obchodní a technická Olomouc</a:t>
            </a:r>
          </a:p>
          <a:p>
            <a:r>
              <a:rPr lang="cs-CZ" sz="10400" dirty="0" smtClean="0"/>
              <a:t>Vyšší odborná škola a Střední průmyslová škola elektrotechnická Olomouc</a:t>
            </a:r>
          </a:p>
          <a:p>
            <a:r>
              <a:rPr lang="cs-CZ" sz="10400" dirty="0" smtClean="0"/>
              <a:t>Střední průmyslová škola strojnická Olomouc</a:t>
            </a:r>
          </a:p>
          <a:p>
            <a:r>
              <a:rPr lang="cs-CZ" sz="10400" dirty="0" smtClean="0"/>
              <a:t>Sigmundova střední škola strojírenská Lutín</a:t>
            </a:r>
          </a:p>
          <a:p>
            <a:r>
              <a:rPr lang="cs-CZ" sz="10400" dirty="0" smtClean="0"/>
              <a:t>Střední průmyslová škola a Střední odborné učiliště Uničov</a:t>
            </a:r>
          </a:p>
          <a:p>
            <a:r>
              <a:rPr lang="cs-CZ" sz="10400" dirty="0" smtClean="0"/>
              <a:t>Střední průmyslová škola elektrotechnická Mohelnice</a:t>
            </a:r>
          </a:p>
          <a:p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09120"/>
            <a:ext cx="1872208" cy="12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75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Lidl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Česká republika v.o.s.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15405"/>
            <a:ext cx="4618856" cy="2221707"/>
          </a:xfrm>
        </p:spPr>
        <p:txBody>
          <a:bodyPr/>
          <a:lstStyle/>
          <a:p>
            <a:r>
              <a:rPr lang="cs-CZ" dirty="0" smtClean="0"/>
              <a:t>Prodavač / Pokladník</a:t>
            </a:r>
          </a:p>
          <a:p>
            <a:r>
              <a:rPr lang="cs-CZ" dirty="0" smtClean="0"/>
              <a:t>Manažer prodejny</a:t>
            </a:r>
          </a:p>
          <a:p>
            <a:r>
              <a:rPr lang="cs-CZ" dirty="0"/>
              <a:t>Skladník</a:t>
            </a:r>
          </a:p>
          <a:p>
            <a:r>
              <a:rPr lang="cs-CZ" dirty="0" smtClean="0"/>
              <a:t>Manažer logistického skladu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37112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06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M.L.S. Holice, spol. s 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4038600" cy="4525963"/>
          </a:xfrm>
        </p:spPr>
        <p:txBody>
          <a:bodyPr/>
          <a:lstStyle/>
          <a:p>
            <a:r>
              <a:rPr lang="cs-CZ" dirty="0" smtClean="0"/>
              <a:t>Operátor ve výrobě</a:t>
            </a:r>
          </a:p>
          <a:p>
            <a:r>
              <a:rPr lang="cs-CZ" dirty="0" smtClean="0"/>
              <a:t>Svářeč</a:t>
            </a:r>
          </a:p>
          <a:p>
            <a:r>
              <a:rPr lang="cs-CZ" dirty="0" smtClean="0"/>
              <a:t>Obráběč</a:t>
            </a:r>
          </a:p>
          <a:p>
            <a:r>
              <a:rPr lang="cs-CZ" dirty="0" smtClean="0"/>
              <a:t>Elektrikář</a:t>
            </a:r>
          </a:p>
          <a:p>
            <a:r>
              <a:rPr lang="cs-CZ" dirty="0" smtClean="0"/>
              <a:t>Lakýrník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23928" y="1960240"/>
            <a:ext cx="5112568" cy="3052936"/>
          </a:xfrm>
        </p:spPr>
        <p:txBody>
          <a:bodyPr/>
          <a:lstStyle/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Střední škola polytechnická Olomouc</a:t>
            </a:r>
          </a:p>
          <a:p>
            <a:r>
              <a:rPr lang="cs-CZ" dirty="0" smtClean="0"/>
              <a:t>Vysoké učení technické v Brně</a:t>
            </a:r>
          </a:p>
          <a:p>
            <a:r>
              <a:rPr lang="cs-CZ" dirty="0" smtClean="0"/>
              <a:t>Univerzita Tomáše Bati ve Zlíně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3260"/>
            <a:ext cx="1872208" cy="15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08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MAFRA,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99381"/>
            <a:ext cx="4038600" cy="2077691"/>
          </a:xfrm>
        </p:spPr>
        <p:txBody>
          <a:bodyPr/>
          <a:lstStyle/>
          <a:p>
            <a:r>
              <a:rPr lang="cs-CZ" dirty="0" smtClean="0"/>
              <a:t>Expedient</a:t>
            </a:r>
          </a:p>
          <a:p>
            <a:r>
              <a:rPr lang="cs-CZ" dirty="0" smtClean="0"/>
              <a:t>Tiskař</a:t>
            </a:r>
          </a:p>
          <a:p>
            <a:r>
              <a:rPr lang="cs-CZ" dirty="0" smtClean="0"/>
              <a:t>Obsluha odvíjecí stanice tiskového stroje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27984" y="2032248"/>
            <a:ext cx="4608512" cy="1972816"/>
          </a:xfrm>
        </p:spPr>
        <p:txBody>
          <a:bodyPr/>
          <a:lstStyle/>
          <a:p>
            <a:r>
              <a:rPr lang="cs-CZ" dirty="0" smtClean="0"/>
              <a:t>Střední škola polygrafická Olomouc</a:t>
            </a:r>
          </a:p>
          <a:p>
            <a:r>
              <a:rPr lang="cs-CZ" dirty="0" smtClean="0"/>
              <a:t>Střední škola polytechnická Olomouc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157192"/>
            <a:ext cx="4248472" cy="8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80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MAIER CZ,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96952"/>
          </a:xfrm>
        </p:spPr>
        <p:txBody>
          <a:bodyPr>
            <a:normAutofit/>
          </a:bodyPr>
          <a:lstStyle/>
          <a:p>
            <a:r>
              <a:rPr lang="cs-CZ" dirty="0" smtClean="0"/>
              <a:t>Operátor výroby</a:t>
            </a:r>
          </a:p>
          <a:p>
            <a:r>
              <a:rPr lang="cs-CZ" dirty="0" smtClean="0"/>
              <a:t>Seřizovač lisů</a:t>
            </a:r>
          </a:p>
          <a:p>
            <a:r>
              <a:rPr lang="cs-CZ" dirty="0" smtClean="0"/>
              <a:t>Skladník</a:t>
            </a:r>
          </a:p>
          <a:p>
            <a:r>
              <a:rPr lang="cs-CZ" dirty="0" smtClean="0"/>
              <a:t>Mistr výroby</a:t>
            </a:r>
          </a:p>
          <a:p>
            <a:r>
              <a:rPr lang="cs-CZ" dirty="0" smtClean="0"/>
              <a:t>Elektrikář</a:t>
            </a:r>
          </a:p>
          <a:p>
            <a:r>
              <a:rPr lang="cs-CZ" dirty="0" smtClean="0"/>
              <a:t>Procesní inženýr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707904" y="1600201"/>
            <a:ext cx="5256584" cy="4421088"/>
          </a:xfrm>
        </p:spPr>
        <p:txBody>
          <a:bodyPr>
            <a:normAutofit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polytechnická Olomouc</a:t>
            </a:r>
          </a:p>
          <a:p>
            <a:r>
              <a:rPr lang="cs-CZ" dirty="0" smtClean="0"/>
              <a:t>Střední odborná škola průmyslová a Střední odborné učiliště strojírenské Prostějov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Univerzita Tomáše Bati ve Zlíne 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85184"/>
            <a:ext cx="2592288" cy="6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22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MAKOVEC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032248"/>
            <a:ext cx="4038600" cy="2116832"/>
          </a:xfrm>
        </p:spPr>
        <p:txBody>
          <a:bodyPr/>
          <a:lstStyle/>
          <a:p>
            <a:r>
              <a:rPr lang="cs-CZ" dirty="0" smtClean="0"/>
              <a:t>Řezník – uzenář</a:t>
            </a:r>
          </a:p>
          <a:p>
            <a:r>
              <a:rPr lang="cs-CZ" dirty="0" smtClean="0"/>
              <a:t>Elektrikář</a:t>
            </a:r>
          </a:p>
          <a:p>
            <a:r>
              <a:rPr lang="cs-CZ" dirty="0" smtClean="0"/>
              <a:t>Řidič nákladního automobilu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83968" y="2032249"/>
            <a:ext cx="4402832" cy="2908919"/>
          </a:xfrm>
        </p:spPr>
        <p:txBody>
          <a:bodyPr/>
          <a:lstStyle/>
          <a:p>
            <a:r>
              <a:rPr lang="cs-CZ" dirty="0" smtClean="0"/>
              <a:t>Střední odborná škola Prostějov</a:t>
            </a:r>
          </a:p>
          <a:p>
            <a:r>
              <a:rPr lang="cs-CZ" dirty="0" smtClean="0"/>
              <a:t>Střední škola gastronomie a farmářství Jeseník</a:t>
            </a:r>
          </a:p>
          <a:p>
            <a:r>
              <a:rPr lang="cs-CZ" dirty="0" smtClean="0"/>
              <a:t>Střední škola Brno, Charbulova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09119"/>
            <a:ext cx="1813131" cy="183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66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Meopta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– optika,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5213176"/>
          </a:xfrm>
        </p:spPr>
        <p:txBody>
          <a:bodyPr>
            <a:normAutofit/>
          </a:bodyPr>
          <a:lstStyle/>
          <a:p>
            <a:r>
              <a:rPr lang="cs-CZ" dirty="0" smtClean="0"/>
              <a:t>Soustružník</a:t>
            </a:r>
          </a:p>
          <a:p>
            <a:r>
              <a:rPr lang="cs-CZ" dirty="0" smtClean="0"/>
              <a:t>Brusič</a:t>
            </a:r>
          </a:p>
          <a:p>
            <a:r>
              <a:rPr lang="cs-CZ" dirty="0" smtClean="0"/>
              <a:t>Frézař</a:t>
            </a:r>
          </a:p>
          <a:p>
            <a:r>
              <a:rPr lang="cs-CZ" dirty="0" smtClean="0"/>
              <a:t>Obráběč kovů</a:t>
            </a:r>
          </a:p>
          <a:p>
            <a:r>
              <a:rPr lang="cs-CZ" dirty="0" smtClean="0"/>
              <a:t>Seřizovač CNC zařízení</a:t>
            </a:r>
          </a:p>
          <a:p>
            <a:r>
              <a:rPr lang="cs-CZ" dirty="0" smtClean="0"/>
              <a:t>Optik</a:t>
            </a:r>
          </a:p>
          <a:p>
            <a:r>
              <a:rPr lang="cs-CZ" dirty="0" smtClean="0"/>
              <a:t>Technolog</a:t>
            </a:r>
          </a:p>
          <a:p>
            <a:r>
              <a:rPr lang="cs-CZ" dirty="0" smtClean="0"/>
              <a:t>Konstruktér</a:t>
            </a:r>
          </a:p>
          <a:p>
            <a:r>
              <a:rPr lang="cs-CZ" dirty="0" smtClean="0"/>
              <a:t>Vývojový pracovník</a:t>
            </a:r>
          </a:p>
          <a:p>
            <a:r>
              <a:rPr lang="cs-CZ" dirty="0" smtClean="0"/>
              <a:t>Obchodní referent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316288" cy="2908920"/>
          </a:xfrm>
        </p:spPr>
        <p:txBody>
          <a:bodyPr>
            <a:normAutofit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technická Přerov</a:t>
            </a:r>
          </a:p>
          <a:p>
            <a:r>
              <a:rPr lang="cs-CZ" dirty="0" smtClean="0"/>
              <a:t>Střední průmyslová škola Přerov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17714"/>
            <a:ext cx="2736304" cy="8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02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Miele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technika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3888432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Montážní dělník</a:t>
            </a:r>
          </a:p>
          <a:p>
            <a:r>
              <a:rPr lang="cs-CZ" dirty="0" smtClean="0"/>
              <a:t>Konstruktér</a:t>
            </a:r>
          </a:p>
          <a:p>
            <a:r>
              <a:rPr lang="cs-CZ" dirty="0" err="1" smtClean="0"/>
              <a:t>Kvalitář</a:t>
            </a:r>
            <a:endParaRPr lang="cs-CZ" dirty="0" smtClean="0"/>
          </a:p>
          <a:p>
            <a:r>
              <a:rPr lang="cs-CZ" dirty="0" smtClean="0"/>
              <a:t>Specialista technického zaměření</a:t>
            </a:r>
          </a:p>
          <a:p>
            <a:r>
              <a:rPr lang="cs-CZ" dirty="0" smtClean="0"/>
              <a:t>Procesní inženýr</a:t>
            </a:r>
          </a:p>
          <a:p>
            <a:r>
              <a:rPr lang="cs-CZ" dirty="0" smtClean="0"/>
              <a:t>Logistik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67944" y="1412776"/>
            <a:ext cx="4968552" cy="52565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Sigmundova střední škola strojírenská Lutín</a:t>
            </a:r>
          </a:p>
          <a:p>
            <a:r>
              <a:rPr lang="cs-CZ" dirty="0" smtClean="0"/>
              <a:t>Střední průmyslová škola elektrotechnická Mohelnice</a:t>
            </a:r>
          </a:p>
          <a:p>
            <a:r>
              <a:rPr lang="cs-CZ" dirty="0" smtClean="0"/>
              <a:t>Střední odborná škola Litovel</a:t>
            </a:r>
          </a:p>
          <a:p>
            <a:r>
              <a:rPr lang="cs-CZ" dirty="0" smtClean="0"/>
              <a:t>Střední průmyslová škola a Střední odborné učiliště Uničov</a:t>
            </a:r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41168"/>
            <a:ext cx="2342514" cy="140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52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Montáže Přerov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Montér </a:t>
            </a:r>
          </a:p>
          <a:p>
            <a:r>
              <a:rPr lang="cs-CZ" dirty="0" smtClean="0"/>
              <a:t>Zámečník</a:t>
            </a:r>
          </a:p>
          <a:p>
            <a:r>
              <a:rPr lang="cs-CZ" dirty="0" smtClean="0"/>
              <a:t>Svářeč kovů</a:t>
            </a:r>
          </a:p>
          <a:p>
            <a:r>
              <a:rPr lang="cs-CZ" dirty="0" smtClean="0"/>
              <a:t>Svařovací technolog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349080"/>
          </a:xfrm>
        </p:spPr>
        <p:txBody>
          <a:bodyPr>
            <a:normAutofit/>
          </a:bodyPr>
          <a:lstStyle/>
          <a:p>
            <a:r>
              <a:rPr lang="cs-CZ" dirty="0" smtClean="0"/>
              <a:t>Střední škola technická Přerov</a:t>
            </a:r>
          </a:p>
          <a:p>
            <a:r>
              <a:rPr lang="cs-CZ" dirty="0" smtClean="0"/>
              <a:t>Střední škola průmyslová Přerov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Vysoké učení technické v Brně</a:t>
            </a:r>
          </a:p>
          <a:p>
            <a:r>
              <a:rPr lang="cs-CZ" dirty="0" smtClean="0"/>
              <a:t>České vysoké učení technické v Praze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41168"/>
            <a:ext cx="251624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51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MONTIX,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359421"/>
            <a:ext cx="4038600" cy="4525963"/>
          </a:xfrm>
        </p:spPr>
        <p:txBody>
          <a:bodyPr/>
          <a:lstStyle/>
          <a:p>
            <a:r>
              <a:rPr lang="cs-CZ" dirty="0" smtClean="0"/>
              <a:t>Seřizovač</a:t>
            </a:r>
          </a:p>
          <a:p>
            <a:r>
              <a:rPr lang="cs-CZ" dirty="0" smtClean="0"/>
              <a:t>Mechanik</a:t>
            </a:r>
          </a:p>
          <a:p>
            <a:r>
              <a:rPr lang="cs-CZ" dirty="0" smtClean="0"/>
              <a:t>Elektromechanik</a:t>
            </a:r>
          </a:p>
          <a:p>
            <a:r>
              <a:rPr lang="cs-CZ" dirty="0" smtClean="0"/>
              <a:t>Skladník</a:t>
            </a:r>
          </a:p>
          <a:p>
            <a:r>
              <a:rPr lang="cs-CZ" dirty="0" smtClean="0"/>
              <a:t>Mistr</a:t>
            </a:r>
          </a:p>
          <a:p>
            <a:r>
              <a:rPr lang="cs-CZ" dirty="0" smtClean="0"/>
              <a:t>Průmyslový inženýr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9000"/>
            <a:ext cx="2948136" cy="680339"/>
          </a:xfrm>
        </p:spPr>
      </p:pic>
    </p:spTree>
    <p:extLst>
      <p:ext uri="{BB962C8B-B14F-4D97-AF65-F5344CB8AC3E}">
        <p14:creationId xmlns:p14="http://schemas.microsoft.com/office/powerpoint/2010/main" val="3579049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MUBEA – HZP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351309"/>
            <a:ext cx="4172272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Výrobní operátor</a:t>
            </a:r>
          </a:p>
          <a:p>
            <a:r>
              <a:rPr lang="cs-CZ" dirty="0" smtClean="0"/>
              <a:t>Seřizovač</a:t>
            </a:r>
          </a:p>
          <a:p>
            <a:r>
              <a:rPr lang="cs-CZ" dirty="0" smtClean="0"/>
              <a:t>Obsluha strojů a zařízení</a:t>
            </a:r>
          </a:p>
          <a:p>
            <a:r>
              <a:rPr lang="cs-CZ" dirty="0" smtClean="0"/>
              <a:t>Elektrikář</a:t>
            </a:r>
          </a:p>
          <a:p>
            <a:r>
              <a:rPr lang="cs-CZ" dirty="0" smtClean="0"/>
              <a:t>Elektromechanik</a:t>
            </a:r>
          </a:p>
          <a:p>
            <a:r>
              <a:rPr lang="cs-CZ" dirty="0" smtClean="0"/>
              <a:t>Procesní inženýr</a:t>
            </a:r>
          </a:p>
          <a:p>
            <a:r>
              <a:rPr lang="cs-CZ" dirty="0" smtClean="0"/>
              <a:t>Projektový inženýr</a:t>
            </a:r>
          </a:p>
          <a:p>
            <a:r>
              <a:rPr lang="cs-CZ" dirty="0" smtClean="0"/>
              <a:t>Programátor PLC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563888" y="1378693"/>
            <a:ext cx="5472608" cy="543468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Vyšší odborná škola a Střední průmyslová škola elektrotechnická Olomouc</a:t>
            </a:r>
          </a:p>
          <a:p>
            <a:r>
              <a:rPr lang="cs-CZ" dirty="0" smtClean="0"/>
              <a:t>Střední průmyslová škola a Střední odborné učiliště strojírenské Prostějov</a:t>
            </a:r>
          </a:p>
          <a:p>
            <a:r>
              <a:rPr lang="cs-CZ" dirty="0" smtClean="0"/>
              <a:t>Střední škola technická Přerov</a:t>
            </a:r>
          </a:p>
          <a:p>
            <a:r>
              <a:rPr lang="cs-CZ" dirty="0" smtClean="0"/>
              <a:t>Střední škola průmyslová Přerov</a:t>
            </a:r>
          </a:p>
          <a:p>
            <a:r>
              <a:rPr lang="cs-CZ" dirty="0" smtClean="0"/>
              <a:t>Střední škola elektrotechnická Lipník nad Bečvou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Vysoké učení technické v Brně</a:t>
            </a:r>
          </a:p>
          <a:p>
            <a:r>
              <a:rPr lang="cs-CZ" dirty="0" smtClean="0"/>
              <a:t>Univerzita Tomáše Bati ve Zlíně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39758"/>
            <a:ext cx="2448272" cy="95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4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Ahold Czech Republic, a.s.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215405"/>
            <a:ext cx="4038600" cy="4525963"/>
          </a:xfrm>
        </p:spPr>
        <p:txBody>
          <a:bodyPr/>
          <a:lstStyle/>
          <a:p>
            <a:r>
              <a:rPr lang="cs-CZ" dirty="0" smtClean="0"/>
              <a:t>Prodavač specialista (pokladny/úsek </a:t>
            </a:r>
            <a:r>
              <a:rPr lang="cs-CZ" dirty="0" err="1" smtClean="0"/>
              <a:t>deli</a:t>
            </a:r>
            <a:r>
              <a:rPr lang="cs-CZ" dirty="0" smtClean="0"/>
              <a:t>)</a:t>
            </a:r>
          </a:p>
          <a:p>
            <a:r>
              <a:rPr lang="cs-CZ" dirty="0" smtClean="0"/>
              <a:t>Pekař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2204864"/>
            <a:ext cx="4038600" cy="4525963"/>
          </a:xfrm>
        </p:spPr>
        <p:txBody>
          <a:bodyPr/>
          <a:lstStyle/>
          <a:p>
            <a:r>
              <a:rPr lang="cs-CZ" dirty="0" smtClean="0"/>
              <a:t>Střední odborná škola obchodu a služeb Olomouc</a:t>
            </a:r>
          </a:p>
          <a:p>
            <a:r>
              <a:rPr lang="cs-CZ" dirty="0" smtClean="0"/>
              <a:t>Střední škola gastronomie a služeb Přerov</a:t>
            </a:r>
          </a:p>
          <a:p>
            <a:r>
              <a:rPr lang="cs-CZ" dirty="0" smtClean="0"/>
              <a:t>Střední odborná škola Prostějov</a:t>
            </a:r>
          </a:p>
        </p:txBody>
      </p:sp>
      <p:pic>
        <p:nvPicPr>
          <p:cNvPr id="6" name="obrázek 1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4076"/>
            <a:ext cx="2232248" cy="145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6109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Nagel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Česko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2575445"/>
            <a:ext cx="4038600" cy="4525963"/>
          </a:xfrm>
        </p:spPr>
        <p:txBody>
          <a:bodyPr/>
          <a:lstStyle/>
          <a:p>
            <a:r>
              <a:rPr lang="cs-CZ" dirty="0" smtClean="0"/>
              <a:t>Řidič nákladního automobilu</a:t>
            </a:r>
            <a:endParaRPr lang="cs-CZ" dirty="0"/>
          </a:p>
          <a:p>
            <a:r>
              <a:rPr lang="cs-CZ" dirty="0" smtClean="0"/>
              <a:t>Řidič VZV</a:t>
            </a:r>
          </a:p>
          <a:p>
            <a:r>
              <a:rPr lang="cs-CZ" dirty="0" smtClean="0"/>
              <a:t>Skladový disponent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38636"/>
            <a:ext cx="3248878" cy="12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5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Nestlé Česko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99381"/>
            <a:ext cx="4038600" cy="4525963"/>
          </a:xfrm>
        </p:spPr>
        <p:txBody>
          <a:bodyPr/>
          <a:lstStyle/>
          <a:p>
            <a:r>
              <a:rPr lang="cs-CZ" dirty="0" smtClean="0"/>
              <a:t>Operátor ve výrobě</a:t>
            </a:r>
          </a:p>
          <a:p>
            <a:r>
              <a:rPr lang="cs-CZ" dirty="0" smtClean="0"/>
              <a:t>Mistr výroby</a:t>
            </a:r>
          </a:p>
          <a:p>
            <a:r>
              <a:rPr lang="cs-CZ" dirty="0" smtClean="0"/>
              <a:t>Elektrikář</a:t>
            </a:r>
          </a:p>
          <a:p>
            <a:r>
              <a:rPr lang="cs-CZ" dirty="0" smtClean="0"/>
              <a:t>Údržbář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032248"/>
            <a:ext cx="4038600" cy="1180728"/>
          </a:xfrm>
        </p:spPr>
        <p:txBody>
          <a:bodyPr/>
          <a:lstStyle/>
          <a:p>
            <a:r>
              <a:rPr lang="cs-CZ" dirty="0" smtClean="0"/>
              <a:t>Univerzita Tomáše Bati ve Zlíně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62808"/>
            <a:ext cx="2232248" cy="17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51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OLTIS Group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87413"/>
            <a:ext cx="4038600" cy="4525963"/>
          </a:xfrm>
        </p:spPr>
        <p:txBody>
          <a:bodyPr/>
          <a:lstStyle/>
          <a:p>
            <a:r>
              <a:rPr lang="cs-CZ" dirty="0" smtClean="0"/>
              <a:t>Programátor</a:t>
            </a:r>
          </a:p>
          <a:p>
            <a:r>
              <a:rPr lang="cs-CZ" dirty="0" smtClean="0"/>
              <a:t>Analytik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320280"/>
            <a:ext cx="4038600" cy="1036712"/>
          </a:xfrm>
        </p:spPr>
        <p:txBody>
          <a:bodyPr/>
          <a:lstStyle/>
          <a:p>
            <a:r>
              <a:rPr lang="cs-CZ" dirty="0" smtClean="0"/>
              <a:t>Univerzita Palackého v Olomouci</a:t>
            </a:r>
            <a:endParaRPr lang="cs-CZ" dirty="0"/>
          </a:p>
        </p:txBody>
      </p:sp>
      <p:pic>
        <p:nvPicPr>
          <p:cNvPr id="7" name="Obrázek 6" descr="jen oltis_group bez kruh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34" y="4581020"/>
            <a:ext cx="2376264" cy="935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554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PANAV,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29000"/>
          </a:xfrm>
        </p:spPr>
        <p:txBody>
          <a:bodyPr>
            <a:normAutofit/>
          </a:bodyPr>
          <a:lstStyle/>
          <a:p>
            <a:r>
              <a:rPr lang="cs-CZ" dirty="0" smtClean="0"/>
              <a:t>Svářeč kovů</a:t>
            </a:r>
          </a:p>
          <a:p>
            <a:r>
              <a:rPr lang="cs-CZ" dirty="0" smtClean="0"/>
              <a:t>Obráběč kovů</a:t>
            </a:r>
          </a:p>
          <a:p>
            <a:r>
              <a:rPr lang="cs-CZ" dirty="0" smtClean="0"/>
              <a:t>Obsluha CNC pálicího stroje</a:t>
            </a:r>
          </a:p>
          <a:p>
            <a:r>
              <a:rPr lang="cs-CZ" dirty="0" smtClean="0"/>
              <a:t>Obsluha CNC ohraňovacího lisu</a:t>
            </a:r>
          </a:p>
          <a:p>
            <a:r>
              <a:rPr lang="cs-CZ" dirty="0" smtClean="0"/>
              <a:t>Konstruktér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83968" y="1600201"/>
            <a:ext cx="4402832" cy="4349080"/>
          </a:xfrm>
        </p:spPr>
        <p:txBody>
          <a:bodyPr>
            <a:normAutofit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Sigmundova střední škola strojírenská Lutín</a:t>
            </a:r>
          </a:p>
          <a:p>
            <a:r>
              <a:rPr lang="cs-CZ" dirty="0" smtClean="0"/>
              <a:t>Střední škola technická a zemědělská Mohelnice</a:t>
            </a:r>
          </a:p>
          <a:p>
            <a:r>
              <a:rPr lang="cs-CZ" dirty="0" smtClean="0"/>
              <a:t>Střední průmyslová škola a Střední odborné učiliště Uničov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517232"/>
            <a:ext cx="2297178" cy="78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90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PAPCEL,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2293715"/>
          </a:xfrm>
        </p:spPr>
        <p:txBody>
          <a:bodyPr/>
          <a:lstStyle/>
          <a:p>
            <a:r>
              <a:rPr lang="cs-CZ" dirty="0" smtClean="0"/>
              <a:t>Zámečník</a:t>
            </a:r>
          </a:p>
          <a:p>
            <a:r>
              <a:rPr lang="cs-CZ" dirty="0" smtClean="0"/>
              <a:t>Obráběč</a:t>
            </a:r>
          </a:p>
          <a:p>
            <a:r>
              <a:rPr lang="cs-CZ" dirty="0" smtClean="0"/>
              <a:t>Konstruktér</a:t>
            </a:r>
          </a:p>
          <a:p>
            <a:r>
              <a:rPr lang="cs-CZ" dirty="0" smtClean="0"/>
              <a:t>Projektový manažer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60240"/>
            <a:ext cx="4038600" cy="2404864"/>
          </a:xfrm>
        </p:spPr>
        <p:txBody>
          <a:bodyPr/>
          <a:lstStyle/>
          <a:p>
            <a:r>
              <a:rPr lang="cs-CZ" dirty="0" smtClean="0"/>
              <a:t>Střední průmyslová škola a Střední odborné učiliště Uničov</a:t>
            </a:r>
          </a:p>
          <a:p>
            <a:r>
              <a:rPr lang="cs-CZ" dirty="0" smtClean="0"/>
              <a:t>Vysoká škola báňská Ostrava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97152"/>
            <a:ext cx="4464496" cy="9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75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Remarkplast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GROUP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16224"/>
            <a:ext cx="4038600" cy="2548880"/>
          </a:xfrm>
        </p:spPr>
        <p:txBody>
          <a:bodyPr/>
          <a:lstStyle/>
          <a:p>
            <a:r>
              <a:rPr lang="cs-CZ" dirty="0" smtClean="0"/>
              <a:t>Obsluha strojů a zařízení</a:t>
            </a:r>
          </a:p>
          <a:p>
            <a:r>
              <a:rPr lang="cs-CZ" dirty="0" smtClean="0"/>
              <a:t>Obsluha výrobních linek a nožových mlýnů</a:t>
            </a:r>
          </a:p>
          <a:p>
            <a:r>
              <a:rPr lang="cs-CZ" dirty="0" smtClean="0"/>
              <a:t>Manipulant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27984" y="1844824"/>
            <a:ext cx="4608512" cy="3888432"/>
          </a:xfrm>
        </p:spPr>
        <p:txBody>
          <a:bodyPr/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logistiky a chemie Olomouc</a:t>
            </a:r>
          </a:p>
          <a:p>
            <a:r>
              <a:rPr lang="cs-CZ" dirty="0" smtClean="0"/>
              <a:t>Střední odborná škola průmyslová a Střední odborné učiliště strojírenské Prostějov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97152"/>
            <a:ext cx="1935487" cy="14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80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Robertshaw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600201"/>
            <a:ext cx="3528392" cy="3052935"/>
          </a:xfrm>
        </p:spPr>
        <p:txBody>
          <a:bodyPr>
            <a:noAutofit/>
          </a:bodyPr>
          <a:lstStyle/>
          <a:p>
            <a:r>
              <a:rPr lang="cs-CZ" sz="2300" dirty="0" smtClean="0"/>
              <a:t>Operátor</a:t>
            </a:r>
          </a:p>
          <a:p>
            <a:r>
              <a:rPr lang="cs-CZ" sz="2300" dirty="0" smtClean="0"/>
              <a:t>Seřizovač</a:t>
            </a:r>
          </a:p>
          <a:p>
            <a:r>
              <a:rPr lang="cs-CZ" sz="2300" dirty="0" smtClean="0"/>
              <a:t>Údržbář</a:t>
            </a:r>
          </a:p>
          <a:p>
            <a:r>
              <a:rPr lang="cs-CZ" sz="2300" dirty="0" smtClean="0"/>
              <a:t>Nástrojář</a:t>
            </a:r>
          </a:p>
          <a:p>
            <a:r>
              <a:rPr lang="cs-CZ" sz="2300" dirty="0" smtClean="0"/>
              <a:t>Inženýr automatizace</a:t>
            </a:r>
          </a:p>
          <a:p>
            <a:r>
              <a:rPr lang="cs-CZ" sz="2300" dirty="0" smtClean="0"/>
              <a:t>Inženýr – lisovna plastů</a:t>
            </a:r>
            <a:endParaRPr lang="cs-CZ" sz="23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635896" y="1628800"/>
            <a:ext cx="5400600" cy="4824536"/>
          </a:xfrm>
        </p:spPr>
        <p:txBody>
          <a:bodyPr>
            <a:normAutofit fontScale="70000" lnSpcReduction="20000"/>
          </a:bodyPr>
          <a:lstStyle/>
          <a:p>
            <a:r>
              <a:rPr lang="cs-CZ" sz="3300" dirty="0" smtClean="0"/>
              <a:t>Střední průmyslová škola strojnická Olomouc</a:t>
            </a:r>
          </a:p>
          <a:p>
            <a:r>
              <a:rPr lang="cs-CZ" sz="3300" dirty="0" smtClean="0"/>
              <a:t>Střední škola technická a obchodní Olomouc</a:t>
            </a:r>
          </a:p>
          <a:p>
            <a:r>
              <a:rPr lang="cs-CZ" sz="3300" dirty="0" smtClean="0"/>
              <a:t>Střední škola logistiky a chemie Olomouc</a:t>
            </a:r>
          </a:p>
          <a:p>
            <a:r>
              <a:rPr lang="cs-CZ" sz="3300" dirty="0" smtClean="0"/>
              <a:t>Sigmundova střední škola strojírenská Lutín</a:t>
            </a:r>
          </a:p>
          <a:p>
            <a:r>
              <a:rPr lang="cs-CZ" sz="3300" dirty="0" smtClean="0"/>
              <a:t>Střední škola technická a zemědělská Mohelnice</a:t>
            </a:r>
          </a:p>
          <a:p>
            <a:r>
              <a:rPr lang="cs-CZ" sz="3300" dirty="0" smtClean="0"/>
              <a:t>Střední průmyslová škola elektrotechnická Mohelnice</a:t>
            </a:r>
          </a:p>
          <a:p>
            <a:r>
              <a:rPr lang="cs-CZ" sz="3300" dirty="0" smtClean="0"/>
              <a:t>Střední průmyslová škola a Střední odborné učiliště Uničov</a:t>
            </a:r>
          </a:p>
          <a:p>
            <a:r>
              <a:rPr lang="cs-CZ" sz="3300" dirty="0" smtClean="0"/>
              <a:t>Střední škola lesnická a strojírenská Šternberk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8" y="5157192"/>
            <a:ext cx="2440186" cy="6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286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Senior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Flexonics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Czech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16224"/>
            <a:ext cx="4038600" cy="2836912"/>
          </a:xfrm>
        </p:spPr>
        <p:txBody>
          <a:bodyPr/>
          <a:lstStyle/>
          <a:p>
            <a:r>
              <a:rPr lang="cs-CZ" dirty="0" smtClean="0"/>
              <a:t>Operátor</a:t>
            </a:r>
          </a:p>
          <a:p>
            <a:r>
              <a:rPr lang="cs-CZ" dirty="0" smtClean="0"/>
              <a:t>Skladník</a:t>
            </a:r>
          </a:p>
          <a:p>
            <a:r>
              <a:rPr lang="cs-CZ" dirty="0" smtClean="0"/>
              <a:t>Technik kvality</a:t>
            </a:r>
          </a:p>
          <a:p>
            <a:r>
              <a:rPr lang="cs-CZ" dirty="0" smtClean="0"/>
              <a:t>Technolog</a:t>
            </a:r>
          </a:p>
          <a:p>
            <a:r>
              <a:rPr lang="cs-CZ" dirty="0" smtClean="0"/>
              <a:t>Konstruktér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1816224"/>
            <a:ext cx="4690864" cy="3268960"/>
          </a:xfrm>
        </p:spPr>
        <p:txBody>
          <a:bodyPr/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Vyšší odborná škola a Střední průmyslová škola elektrotechnická Olomouc</a:t>
            </a:r>
          </a:p>
          <a:p>
            <a:r>
              <a:rPr lang="cs-CZ" dirty="0" smtClean="0"/>
              <a:t>Sigmundova střední škola strojírenská Lutín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9" y="4941168"/>
            <a:ext cx="2304256" cy="104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30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Schicht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43397"/>
            <a:ext cx="4038600" cy="1141587"/>
          </a:xfrm>
        </p:spPr>
        <p:txBody>
          <a:bodyPr/>
          <a:lstStyle/>
          <a:p>
            <a:r>
              <a:rPr lang="cs-CZ" dirty="0" smtClean="0"/>
              <a:t>Dělník chemické výroby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27984" y="2176264"/>
            <a:ext cx="4258816" cy="2980928"/>
          </a:xfrm>
        </p:spPr>
        <p:txBody>
          <a:bodyPr/>
          <a:lstStyle/>
          <a:p>
            <a:r>
              <a:rPr lang="cs-CZ" dirty="0" smtClean="0"/>
              <a:t>Střední škola logistik a chemie Olomouc</a:t>
            </a:r>
          </a:p>
          <a:p>
            <a:r>
              <a:rPr lang="cs-CZ" dirty="0" smtClean="0"/>
              <a:t>Střední průmyslová škola Hranice</a:t>
            </a:r>
          </a:p>
          <a:p>
            <a:r>
              <a:rPr lang="cs-CZ" dirty="0" smtClean="0"/>
              <a:t>Univerzita Palackého v Olomouci</a:t>
            </a:r>
            <a:endParaRPr lang="cs-CZ" dirty="0"/>
          </a:p>
        </p:txBody>
      </p:sp>
      <p:pic>
        <p:nvPicPr>
          <p:cNvPr id="4098" name="Obráze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37572"/>
            <a:ext cx="1584176" cy="147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435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Siemens,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244280" cy="4968552"/>
          </a:xfrm>
        </p:spPr>
        <p:txBody>
          <a:bodyPr/>
          <a:lstStyle/>
          <a:p>
            <a:r>
              <a:rPr lang="cs-CZ" dirty="0" smtClean="0"/>
              <a:t>Montážní dělník</a:t>
            </a:r>
          </a:p>
          <a:p>
            <a:r>
              <a:rPr lang="cs-CZ" dirty="0" smtClean="0"/>
              <a:t>Obráběč kovů se zaměřením na obsluhu CNC</a:t>
            </a:r>
          </a:p>
          <a:p>
            <a:r>
              <a:rPr lang="cs-CZ" dirty="0" smtClean="0"/>
              <a:t>Provozní zámečník</a:t>
            </a:r>
          </a:p>
          <a:p>
            <a:r>
              <a:rPr lang="cs-CZ" dirty="0" smtClean="0"/>
              <a:t>Odlévač</a:t>
            </a:r>
          </a:p>
          <a:p>
            <a:r>
              <a:rPr lang="cs-CZ" dirty="0"/>
              <a:t>Elektromechanik</a:t>
            </a:r>
          </a:p>
          <a:p>
            <a:r>
              <a:rPr lang="cs-CZ" dirty="0" smtClean="0"/>
              <a:t>Elektromechanik pro údržbu zařízení</a:t>
            </a:r>
          </a:p>
          <a:p>
            <a:r>
              <a:rPr lang="cs-CZ" dirty="0" smtClean="0"/>
              <a:t>Lakýrník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39952" y="1484784"/>
            <a:ext cx="4546848" cy="4824536"/>
          </a:xfrm>
        </p:spPr>
        <p:txBody>
          <a:bodyPr/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technická a zemědělská Mohelnice</a:t>
            </a:r>
          </a:p>
          <a:p>
            <a:r>
              <a:rPr lang="cs-CZ" dirty="0" smtClean="0"/>
              <a:t>Střední průmyslová škola elektrotechnická Mohelnice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Vysoké učení technické v Brně</a:t>
            </a:r>
            <a:endParaRPr lang="cs-CZ" dirty="0"/>
          </a:p>
        </p:txBody>
      </p:sp>
      <p:pic>
        <p:nvPicPr>
          <p:cNvPr id="5" name="obrázek 1" descr="C:\Users\Z000DSQI\Desktop\Verze%20loga%20pro%20powerpoi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805264"/>
            <a:ext cx="1729343" cy="82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545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ALPER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9915" y="1412776"/>
            <a:ext cx="3096344" cy="2376264"/>
          </a:xfrm>
        </p:spPr>
        <p:txBody>
          <a:bodyPr>
            <a:normAutofit/>
          </a:bodyPr>
          <a:lstStyle/>
          <a:p>
            <a:r>
              <a:rPr lang="cs-CZ" sz="2600" dirty="0" smtClean="0"/>
              <a:t>Údržbář</a:t>
            </a:r>
          </a:p>
          <a:p>
            <a:r>
              <a:rPr lang="cs-CZ" sz="2600" dirty="0" smtClean="0"/>
              <a:t>Elektrikář</a:t>
            </a:r>
          </a:p>
          <a:p>
            <a:r>
              <a:rPr lang="cs-CZ" sz="2600" dirty="0" smtClean="0"/>
              <a:t>Kovář</a:t>
            </a:r>
          </a:p>
          <a:p>
            <a:r>
              <a:rPr lang="cs-CZ" sz="2600" dirty="0" smtClean="0"/>
              <a:t>Mechanik na nástrojárně</a:t>
            </a:r>
            <a:endParaRPr lang="cs-CZ" sz="2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99792" y="1412776"/>
            <a:ext cx="6432456" cy="5184576"/>
          </a:xfrm>
        </p:spPr>
        <p:txBody>
          <a:bodyPr>
            <a:noAutofit/>
          </a:bodyPr>
          <a:lstStyle/>
          <a:p>
            <a:r>
              <a:rPr lang="cs-CZ" sz="2600" dirty="0" smtClean="0"/>
              <a:t>Střední škola technická a obchodní Olomouc</a:t>
            </a:r>
          </a:p>
          <a:p>
            <a:r>
              <a:rPr lang="cs-CZ" sz="2600" dirty="0" smtClean="0"/>
              <a:t>Střední průmyslová škola strojnická Olomouc</a:t>
            </a:r>
          </a:p>
          <a:p>
            <a:r>
              <a:rPr lang="cs-CZ" sz="2600" dirty="0" smtClean="0"/>
              <a:t>Střední škola polytechnická Olomouc</a:t>
            </a:r>
          </a:p>
          <a:p>
            <a:r>
              <a:rPr lang="cs-CZ" sz="2600" dirty="0" smtClean="0"/>
              <a:t>Sigmundova střední škola strojírenská Lutín</a:t>
            </a:r>
          </a:p>
          <a:p>
            <a:r>
              <a:rPr lang="cs-CZ" sz="2600" dirty="0" smtClean="0"/>
              <a:t>Švehlova střední škola polytechnická Prostějov</a:t>
            </a:r>
          </a:p>
          <a:p>
            <a:r>
              <a:rPr lang="cs-CZ" sz="2600" dirty="0" smtClean="0"/>
              <a:t>Střední odborná škola Prostějov</a:t>
            </a:r>
          </a:p>
          <a:p>
            <a:r>
              <a:rPr lang="cs-CZ" sz="2600" dirty="0" smtClean="0"/>
              <a:t>Střední škola automobilní Prostějov</a:t>
            </a:r>
          </a:p>
          <a:p>
            <a:r>
              <a:rPr lang="cs-CZ" sz="2600" dirty="0" smtClean="0"/>
              <a:t>Střední odborná škola průmyslová a Střední odborné učiliště strojírenské Prostějov</a:t>
            </a:r>
            <a:endParaRPr lang="cs-CZ" sz="2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57192"/>
            <a:ext cx="2376264" cy="10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01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SSI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Schäfer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8192"/>
            <a:ext cx="4038600" cy="31969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Zámečník – svářeč</a:t>
            </a:r>
          </a:p>
          <a:p>
            <a:r>
              <a:rPr lang="cs-CZ" dirty="0" smtClean="0"/>
              <a:t>Obsluha CNC zařízení</a:t>
            </a:r>
          </a:p>
          <a:p>
            <a:r>
              <a:rPr lang="cs-CZ" dirty="0" smtClean="0"/>
              <a:t>Elektromontér</a:t>
            </a:r>
          </a:p>
          <a:p>
            <a:r>
              <a:rPr lang="cs-CZ" dirty="0" smtClean="0"/>
              <a:t>Lakýrník</a:t>
            </a:r>
          </a:p>
          <a:p>
            <a:r>
              <a:rPr lang="cs-CZ" dirty="0" smtClean="0"/>
              <a:t>Konstruktér</a:t>
            </a:r>
          </a:p>
          <a:p>
            <a:r>
              <a:rPr lang="cs-CZ" dirty="0" smtClean="0"/>
              <a:t>Technik přípravy výroby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608512" cy="53285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průmyslová škola Přerov</a:t>
            </a:r>
          </a:p>
          <a:p>
            <a:r>
              <a:rPr lang="cs-CZ" dirty="0" smtClean="0"/>
              <a:t>Střední škola elektrotechnická Lipník nad Bečvou</a:t>
            </a:r>
          </a:p>
          <a:p>
            <a:r>
              <a:rPr lang="cs-CZ" dirty="0" smtClean="0"/>
              <a:t>Střední průmyslová škola Hranice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Vysoké učení technické v Brně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52271"/>
            <a:ext cx="3024336" cy="5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90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Statutární město Olomouc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9000"/>
            <a:ext cx="2520280" cy="1358975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2392289"/>
            <a:ext cx="7283152" cy="3340967"/>
          </a:xfrm>
        </p:spPr>
        <p:txBody>
          <a:bodyPr/>
          <a:lstStyle/>
          <a:p>
            <a:r>
              <a:rPr lang="cs-CZ" dirty="0" smtClean="0"/>
              <a:t>Odborný stavební referent</a:t>
            </a:r>
          </a:p>
          <a:p>
            <a:r>
              <a:rPr lang="cs-CZ" dirty="0" smtClean="0"/>
              <a:t>Pracovník propagace a marketingu</a:t>
            </a:r>
          </a:p>
          <a:p>
            <a:r>
              <a:rPr lang="cs-CZ" dirty="0" smtClean="0"/>
              <a:t>Dopravník specialista</a:t>
            </a:r>
          </a:p>
          <a:p>
            <a:r>
              <a:rPr lang="cs-CZ" dirty="0" smtClean="0"/>
              <a:t>Právník</a:t>
            </a:r>
          </a:p>
          <a:p>
            <a:r>
              <a:rPr lang="cs-CZ" dirty="0" smtClean="0"/>
              <a:t>Sociální pracovník</a:t>
            </a:r>
          </a:p>
          <a:p>
            <a:r>
              <a:rPr lang="cs-CZ" dirty="0" smtClean="0"/>
              <a:t>Pracovník výukových a výchovných programů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669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SULKO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3888432" cy="1108720"/>
          </a:xfrm>
        </p:spPr>
        <p:txBody>
          <a:bodyPr>
            <a:normAutofit/>
          </a:bodyPr>
          <a:lstStyle/>
          <a:p>
            <a:r>
              <a:rPr lang="cs-CZ" sz="2600" dirty="0" smtClean="0"/>
              <a:t>Technické a obchodní profese</a:t>
            </a:r>
            <a:endParaRPr lang="cs-CZ" sz="2600" dirty="0"/>
          </a:p>
        </p:txBody>
      </p:sp>
      <p:sp>
        <p:nvSpPr>
          <p:cNvPr id="8" name="Zástupný symbol pro obsah 5"/>
          <p:cNvSpPr>
            <a:spLocks noGrp="1"/>
          </p:cNvSpPr>
          <p:nvPr>
            <p:ph sz="half" idx="1"/>
          </p:nvPr>
        </p:nvSpPr>
        <p:spPr>
          <a:xfrm>
            <a:off x="3635896" y="1700808"/>
            <a:ext cx="5400600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Střední škola technická a zemědělská Mohelnice</a:t>
            </a:r>
          </a:p>
          <a:p>
            <a:r>
              <a:rPr lang="cs-CZ" dirty="0" smtClean="0"/>
              <a:t>Střední průmyslová škola a Střední odborné učiliště Uničov</a:t>
            </a:r>
          </a:p>
          <a:p>
            <a:r>
              <a:rPr lang="cs-CZ" dirty="0" smtClean="0"/>
              <a:t>Střední škola železniční, technická a služeb Šumperk</a:t>
            </a:r>
          </a:p>
          <a:p>
            <a:r>
              <a:rPr lang="cs-CZ" dirty="0" smtClean="0"/>
              <a:t>Vyšší odborná škol a Střední průmyslová škola Šumperk</a:t>
            </a:r>
          </a:p>
          <a:p>
            <a:r>
              <a:rPr lang="cs-CZ" dirty="0" smtClean="0"/>
              <a:t>Vyšší odborná škola a Střední škola automobilní Zábřeh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5104"/>
            <a:ext cx="252028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08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TESCO SW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43397"/>
            <a:ext cx="4038600" cy="1789659"/>
          </a:xfrm>
        </p:spPr>
        <p:txBody>
          <a:bodyPr/>
          <a:lstStyle/>
          <a:p>
            <a:r>
              <a:rPr lang="cs-CZ" dirty="0" smtClean="0"/>
              <a:t>Programátor</a:t>
            </a:r>
          </a:p>
          <a:p>
            <a:r>
              <a:rPr lang="cs-CZ" dirty="0" smtClean="0"/>
              <a:t>Analytik</a:t>
            </a:r>
          </a:p>
          <a:p>
            <a:r>
              <a:rPr lang="cs-CZ" dirty="0" smtClean="0"/>
              <a:t>SW tester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67944" y="2104256"/>
            <a:ext cx="4618856" cy="2476872"/>
          </a:xfrm>
        </p:spPr>
        <p:txBody>
          <a:bodyPr/>
          <a:lstStyle/>
          <a:p>
            <a:r>
              <a:rPr lang="cs-CZ" dirty="0" smtClean="0"/>
              <a:t>Vyšší odborná škola a Střední průmyslová škola elektrotechnická Olomouc</a:t>
            </a:r>
          </a:p>
          <a:p>
            <a:r>
              <a:rPr lang="cs-CZ" dirty="0" smtClean="0"/>
              <a:t>Univerzita Palackého v Olomouci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92" y="5589240"/>
            <a:ext cx="3168352" cy="60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3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Toray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Textiles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Central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Europe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038600" cy="211683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Výrobní operátor – obsluha výrobních linek</a:t>
            </a:r>
          </a:p>
          <a:p>
            <a:r>
              <a:rPr lang="cs-CZ" dirty="0" smtClean="0"/>
              <a:t>Profese s elektro zaměřením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5448" y="1556792"/>
            <a:ext cx="4968552" cy="50691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polytechnická Olomouc</a:t>
            </a:r>
          </a:p>
          <a:p>
            <a:r>
              <a:rPr lang="cs-CZ" dirty="0" smtClean="0"/>
              <a:t>Vyšší odborná škola a Střední průmyslová škola elektrotechnická Olomouc</a:t>
            </a:r>
          </a:p>
          <a:p>
            <a:r>
              <a:rPr lang="cs-CZ" dirty="0" smtClean="0"/>
              <a:t>Sigmundova střední škola strojírenská Lutín</a:t>
            </a:r>
          </a:p>
          <a:p>
            <a:r>
              <a:rPr lang="cs-CZ" dirty="0" smtClean="0"/>
              <a:t>Švehlova střední škola polytechnická Prostějov</a:t>
            </a:r>
          </a:p>
          <a:p>
            <a:r>
              <a:rPr lang="cs-CZ" dirty="0" smtClean="0"/>
              <a:t>Střední odborná škola průmyslová a Střední odborné učiliště strojírenské Prostějov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97152"/>
            <a:ext cx="2290391" cy="7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917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TRUMF International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76264"/>
            <a:ext cx="4038600" cy="2332856"/>
          </a:xfrm>
        </p:spPr>
        <p:txBody>
          <a:bodyPr/>
          <a:lstStyle/>
          <a:p>
            <a:r>
              <a:rPr lang="cs-CZ" dirty="0" smtClean="0"/>
              <a:t>Manuální pracovník</a:t>
            </a:r>
          </a:p>
          <a:p>
            <a:r>
              <a:rPr lang="cs-CZ" dirty="0" smtClean="0"/>
              <a:t>Produktový technolog</a:t>
            </a:r>
          </a:p>
          <a:p>
            <a:r>
              <a:rPr lang="cs-CZ" dirty="0" smtClean="0"/>
              <a:t>Produktový manažer</a:t>
            </a:r>
          </a:p>
          <a:p>
            <a:r>
              <a:rPr lang="cs-CZ" dirty="0" smtClean="0"/>
              <a:t>Obchodní manažer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176264"/>
            <a:ext cx="4038600" cy="1972816"/>
          </a:xfrm>
        </p:spPr>
        <p:txBody>
          <a:bodyPr/>
          <a:lstStyle/>
          <a:p>
            <a:r>
              <a:rPr lang="cs-CZ" dirty="0" smtClean="0"/>
              <a:t>Vysoká škola chemicko-technologická v Praze</a:t>
            </a:r>
          </a:p>
          <a:p>
            <a:r>
              <a:rPr lang="cs-CZ" dirty="0" smtClean="0"/>
              <a:t>Mendelova univerzita v Brně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38330"/>
            <a:ext cx="2088232" cy="127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436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UNEX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2578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Zámečník</a:t>
            </a:r>
          </a:p>
          <a:p>
            <a:r>
              <a:rPr lang="cs-CZ" dirty="0" smtClean="0"/>
              <a:t>Svářeč kovů</a:t>
            </a:r>
          </a:p>
          <a:p>
            <a:r>
              <a:rPr lang="cs-CZ" dirty="0" smtClean="0"/>
              <a:t>Tavič</a:t>
            </a:r>
          </a:p>
          <a:p>
            <a:r>
              <a:rPr lang="cs-CZ" dirty="0" smtClean="0"/>
              <a:t>Formíř</a:t>
            </a:r>
          </a:p>
          <a:p>
            <a:r>
              <a:rPr lang="cs-CZ" dirty="0" smtClean="0"/>
              <a:t>Kovář</a:t>
            </a:r>
          </a:p>
          <a:p>
            <a:r>
              <a:rPr lang="cs-CZ" dirty="0" smtClean="0"/>
              <a:t>Jeřábník</a:t>
            </a:r>
          </a:p>
          <a:p>
            <a:r>
              <a:rPr lang="cs-CZ" dirty="0" smtClean="0"/>
              <a:t>Obráběč kovů</a:t>
            </a:r>
          </a:p>
          <a:p>
            <a:r>
              <a:rPr lang="cs-CZ" dirty="0" smtClean="0"/>
              <a:t>Kontrolor jakosti</a:t>
            </a:r>
          </a:p>
          <a:p>
            <a:r>
              <a:rPr lang="cs-CZ" dirty="0" smtClean="0"/>
              <a:t>Technolog</a:t>
            </a:r>
          </a:p>
          <a:p>
            <a:r>
              <a:rPr lang="cs-CZ" dirty="0" smtClean="0"/>
              <a:t>Konstruktér</a:t>
            </a:r>
          </a:p>
          <a:p>
            <a:r>
              <a:rPr lang="cs-CZ" dirty="0" smtClean="0"/>
              <a:t>Lakýrník</a:t>
            </a:r>
          </a:p>
          <a:p>
            <a:r>
              <a:rPr lang="cs-CZ" dirty="0" smtClean="0"/>
              <a:t>Elektrikář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67944" y="1412776"/>
            <a:ext cx="4618856" cy="446449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Střední odborná škola Litovel</a:t>
            </a:r>
          </a:p>
          <a:p>
            <a:r>
              <a:rPr lang="cs-CZ" dirty="0" smtClean="0"/>
              <a:t>Střední průmyslová škola a Střední odborné učiliště Uničov</a:t>
            </a:r>
          </a:p>
          <a:p>
            <a:r>
              <a:rPr lang="cs-CZ" dirty="0" smtClean="0"/>
              <a:t>Střední škola železniční, technická a služeb Šumperk</a:t>
            </a:r>
          </a:p>
          <a:p>
            <a:r>
              <a:rPr lang="cs-CZ" dirty="0" smtClean="0"/>
              <a:t>Vysoká škola báňská Ostrava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29263"/>
            <a:ext cx="2448272" cy="8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355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WANZL spol. s 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44216"/>
            <a:ext cx="4038600" cy="3196952"/>
          </a:xfrm>
        </p:spPr>
        <p:txBody>
          <a:bodyPr/>
          <a:lstStyle/>
          <a:p>
            <a:r>
              <a:rPr lang="cs-CZ" dirty="0" smtClean="0"/>
              <a:t>Operátor výroby</a:t>
            </a:r>
          </a:p>
          <a:p>
            <a:r>
              <a:rPr lang="cs-CZ" dirty="0" smtClean="0"/>
              <a:t>Seřizovač</a:t>
            </a:r>
          </a:p>
          <a:p>
            <a:r>
              <a:rPr lang="cs-CZ" dirty="0" smtClean="0"/>
              <a:t>Zámečník</a:t>
            </a:r>
          </a:p>
          <a:p>
            <a:r>
              <a:rPr lang="cs-CZ" dirty="0" smtClean="0"/>
              <a:t>Svářeč</a:t>
            </a:r>
          </a:p>
          <a:p>
            <a:r>
              <a:rPr lang="cs-CZ" dirty="0" smtClean="0"/>
              <a:t>Elektrikář</a:t>
            </a:r>
          </a:p>
          <a:p>
            <a:r>
              <a:rPr lang="cs-CZ" dirty="0" smtClean="0"/>
              <a:t>Manipulant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23928" y="1744216"/>
            <a:ext cx="4762872" cy="2908920"/>
          </a:xfrm>
        </p:spPr>
        <p:txBody>
          <a:bodyPr/>
          <a:lstStyle/>
          <a:p>
            <a:r>
              <a:rPr lang="cs-CZ" dirty="0" smtClean="0"/>
              <a:t>Sigmundova střední škola strojírenská Lutín</a:t>
            </a:r>
          </a:p>
          <a:p>
            <a:r>
              <a:rPr lang="cs-CZ" dirty="0" smtClean="0"/>
              <a:t>Střední odborná škola průmyslová a Střední odborné učiliště strojírenské Prostějov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093842"/>
            <a:ext cx="1800200" cy="147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050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WEBA Olomouc,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8272"/>
            <a:ext cx="4038600" cy="1612776"/>
          </a:xfrm>
        </p:spPr>
        <p:txBody>
          <a:bodyPr/>
          <a:lstStyle/>
          <a:p>
            <a:r>
              <a:rPr lang="cs-CZ" dirty="0" smtClean="0"/>
              <a:t>Obráběč CNC zařízení</a:t>
            </a:r>
          </a:p>
          <a:p>
            <a:r>
              <a:rPr lang="cs-CZ" dirty="0" smtClean="0"/>
              <a:t>Nástrojař</a:t>
            </a:r>
          </a:p>
          <a:p>
            <a:r>
              <a:rPr lang="cs-CZ" dirty="0" smtClean="0"/>
              <a:t>Konstruktér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27984" y="2248273"/>
            <a:ext cx="4258816" cy="2116831"/>
          </a:xfrm>
        </p:spPr>
        <p:txBody>
          <a:bodyPr/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Sigmundova střední škola strojírenská Lutín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43635"/>
            <a:ext cx="1584176" cy="18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656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08912" cy="130100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WINDMÖLLER &amp; HÖLSCHER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Machinery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k.s.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4820" y="1412776"/>
            <a:ext cx="4038600" cy="269289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Zámečník</a:t>
            </a:r>
          </a:p>
          <a:p>
            <a:r>
              <a:rPr lang="cs-CZ" dirty="0" smtClean="0"/>
              <a:t>Elektrotechnik</a:t>
            </a:r>
          </a:p>
          <a:p>
            <a:r>
              <a:rPr lang="cs-CZ" dirty="0" smtClean="0"/>
              <a:t>Měřící technik</a:t>
            </a:r>
          </a:p>
          <a:p>
            <a:r>
              <a:rPr lang="cs-CZ" dirty="0" smtClean="0"/>
              <a:t>Servisní technik</a:t>
            </a:r>
          </a:p>
          <a:p>
            <a:r>
              <a:rPr lang="cs-CZ" dirty="0" smtClean="0"/>
              <a:t>Skladník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71800" y="1340768"/>
            <a:ext cx="6372200" cy="504056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Švehlova střední škola polytechnická Prostějov</a:t>
            </a:r>
          </a:p>
          <a:p>
            <a:r>
              <a:rPr lang="cs-CZ" dirty="0" smtClean="0"/>
              <a:t>Střední odborná škola průmyslová a Střední odborné učiliště strojírenské Prostějov</a:t>
            </a:r>
          </a:p>
          <a:p>
            <a:r>
              <a:rPr lang="cs-CZ" dirty="0" smtClean="0"/>
              <a:t>Vysoká škola logistiky Přerov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Vysoké učení technické v Brně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7878"/>
            <a:ext cx="4032449" cy="5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8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ALW INDUSTRY,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038600" cy="4525963"/>
          </a:xfrm>
        </p:spPr>
        <p:txBody>
          <a:bodyPr/>
          <a:lstStyle/>
          <a:p>
            <a:r>
              <a:rPr lang="cs-CZ" dirty="0" smtClean="0"/>
              <a:t>Lisař</a:t>
            </a:r>
          </a:p>
          <a:p>
            <a:r>
              <a:rPr lang="cs-CZ" dirty="0" smtClean="0"/>
              <a:t>Tavič</a:t>
            </a:r>
          </a:p>
          <a:p>
            <a:r>
              <a:rPr lang="cs-CZ" dirty="0" smtClean="0"/>
              <a:t>Údržbář</a:t>
            </a:r>
          </a:p>
          <a:p>
            <a:r>
              <a:rPr lang="cs-CZ" dirty="0" smtClean="0"/>
              <a:t>Brusič</a:t>
            </a:r>
          </a:p>
          <a:p>
            <a:r>
              <a:rPr lang="cs-CZ" dirty="0" smtClean="0"/>
              <a:t>Dělník lakovny</a:t>
            </a:r>
          </a:p>
          <a:p>
            <a:r>
              <a:rPr lang="cs-CZ" dirty="0" smtClean="0"/>
              <a:t>Obsluha CNC zařízení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39952" y="1988840"/>
            <a:ext cx="4618856" cy="4525963"/>
          </a:xfrm>
        </p:spPr>
        <p:txBody>
          <a:bodyPr/>
          <a:lstStyle/>
          <a:p>
            <a:r>
              <a:rPr lang="cs-CZ" dirty="0" smtClean="0"/>
              <a:t>Střední průmyslová škola strojnická Olomouc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1048"/>
            <a:ext cx="2487723" cy="111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7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AVL Moravia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781128"/>
          </a:xfrm>
        </p:spPr>
        <p:txBody>
          <a:bodyPr>
            <a:normAutofit/>
          </a:bodyPr>
          <a:lstStyle/>
          <a:p>
            <a:r>
              <a:rPr lang="cs-CZ" dirty="0" smtClean="0"/>
              <a:t>Svářeč</a:t>
            </a:r>
          </a:p>
          <a:p>
            <a:r>
              <a:rPr lang="cs-CZ" dirty="0" smtClean="0"/>
              <a:t>Zámečník</a:t>
            </a:r>
          </a:p>
          <a:p>
            <a:r>
              <a:rPr lang="cs-CZ" dirty="0" smtClean="0"/>
              <a:t>Montér</a:t>
            </a:r>
          </a:p>
          <a:p>
            <a:r>
              <a:rPr lang="cs-CZ" dirty="0" smtClean="0"/>
              <a:t>Obsluha CNC zařízení</a:t>
            </a:r>
          </a:p>
          <a:p>
            <a:r>
              <a:rPr lang="cs-CZ" dirty="0" smtClean="0"/>
              <a:t>Elektromechanik</a:t>
            </a:r>
          </a:p>
          <a:p>
            <a:r>
              <a:rPr lang="cs-CZ" dirty="0" err="1" smtClean="0"/>
              <a:t>Elektroprojektant</a:t>
            </a:r>
            <a:endParaRPr lang="cs-CZ" dirty="0" smtClean="0"/>
          </a:p>
          <a:p>
            <a:r>
              <a:rPr lang="cs-CZ" dirty="0" smtClean="0"/>
              <a:t>Konstruktér</a:t>
            </a:r>
          </a:p>
          <a:p>
            <a:r>
              <a:rPr lang="cs-CZ" dirty="0" smtClean="0"/>
              <a:t>Servisní inženýr</a:t>
            </a:r>
          </a:p>
          <a:p>
            <a:r>
              <a:rPr lang="cs-CZ" dirty="0" smtClean="0"/>
              <a:t>Projektový manažer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1556792"/>
            <a:ext cx="4680520" cy="3888431"/>
          </a:xfrm>
        </p:spPr>
        <p:txBody>
          <a:bodyPr>
            <a:normAutofit/>
          </a:bodyPr>
          <a:lstStyle/>
          <a:p>
            <a:r>
              <a:rPr lang="cs-CZ" dirty="0" smtClean="0"/>
              <a:t>Střední průmyslová škola Hranice</a:t>
            </a:r>
          </a:p>
          <a:p>
            <a:r>
              <a:rPr lang="cs-CZ" dirty="0" smtClean="0"/>
              <a:t>Střední škola elektrotechnická Lipník nad Bečvou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Vysoké učení technické v Brně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45224"/>
            <a:ext cx="251764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5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BAPA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Pomocný kuchař</a:t>
            </a:r>
          </a:p>
          <a:p>
            <a:r>
              <a:rPr lang="cs-CZ" dirty="0" smtClean="0"/>
              <a:t>Kuchař</a:t>
            </a:r>
          </a:p>
          <a:p>
            <a:r>
              <a:rPr lang="cs-CZ" dirty="0" smtClean="0"/>
              <a:t>Pracovník balení hotových jídel</a:t>
            </a:r>
          </a:p>
          <a:p>
            <a:r>
              <a:rPr lang="cs-CZ" dirty="0" smtClean="0"/>
              <a:t>Pracovník pekárny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Střední odborná škola obchodu a služeb Olomouc</a:t>
            </a:r>
          </a:p>
          <a:p>
            <a:r>
              <a:rPr lang="cs-CZ" dirty="0" smtClean="0"/>
              <a:t>Střední odborná škola Litovel</a:t>
            </a:r>
          </a:p>
          <a:p>
            <a:r>
              <a:rPr lang="cs-CZ" dirty="0" smtClean="0"/>
              <a:t>Střední škola gastronomie a služeb Přerov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64" y="5419771"/>
            <a:ext cx="3341304" cy="9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4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" y="260648"/>
            <a:ext cx="886732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Behr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Bircher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Cellpack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BBC Czech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Elektromechanik</a:t>
            </a:r>
          </a:p>
          <a:p>
            <a:r>
              <a:rPr lang="cs-CZ" dirty="0" smtClean="0"/>
              <a:t>Zkušební technik</a:t>
            </a:r>
          </a:p>
          <a:p>
            <a:r>
              <a:rPr lang="cs-CZ" dirty="0" smtClean="0"/>
              <a:t>Vedoucí projektu</a:t>
            </a:r>
          </a:p>
          <a:p>
            <a:r>
              <a:rPr lang="cs-CZ" dirty="0" smtClean="0"/>
              <a:t>Seřizovač CNC frézovacích center</a:t>
            </a:r>
          </a:p>
          <a:p>
            <a:r>
              <a:rPr lang="cs-CZ" dirty="0" smtClean="0"/>
              <a:t>Technický specialista se znalostí aplikace EPLAN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997152"/>
          </a:xfrm>
        </p:spPr>
        <p:txBody>
          <a:bodyPr>
            <a:normAutofit/>
          </a:bodyPr>
          <a:lstStyle/>
          <a:p>
            <a:r>
              <a:rPr lang="cs-CZ" dirty="0" smtClean="0"/>
              <a:t>Střední průmyslová škola Přerov</a:t>
            </a:r>
          </a:p>
          <a:p>
            <a:r>
              <a:rPr lang="cs-CZ" dirty="0" smtClean="0"/>
              <a:t>Střední škola elektrotechnická Lipník nad Bečvou</a:t>
            </a:r>
          </a:p>
          <a:p>
            <a:r>
              <a:rPr lang="cs-CZ" dirty="0" smtClean="0"/>
              <a:t>Integrovaná střední škola – Centrum odborné přípravy a Jazyková škola s právem státní jazykové zkoušky Valašské Meziříčí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45224"/>
            <a:ext cx="3543038" cy="73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99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2178</Words>
  <Application>Microsoft Office PowerPoint</Application>
  <PresentationFormat>Předvádění na obrazovce (4:3)</PresentationFormat>
  <Paragraphs>563</Paragraphs>
  <Slides>59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0" baseType="lpstr">
      <vt:lpstr>Motiv systému Office</vt:lpstr>
      <vt:lpstr>BURZA PRÁCE A VZDĚLÁNÍ 2017 V OLOMOUCI</vt:lpstr>
      <vt:lpstr>ABO valve, s.r.o.</vt:lpstr>
      <vt:lpstr>ADM Prague s.r.o.</vt:lpstr>
      <vt:lpstr>Ahold Czech Republic, a.s.</vt:lpstr>
      <vt:lpstr>ALPER a.s.</vt:lpstr>
      <vt:lpstr>ALW INDUSTRY, s.r.o.</vt:lpstr>
      <vt:lpstr>AVL Moravia s.r.o.</vt:lpstr>
      <vt:lpstr>BAPA s.r.o.</vt:lpstr>
      <vt:lpstr>Behr Bircher Cellpack BBC Czech s.r.o.</vt:lpstr>
      <vt:lpstr>Česká pošta, s.p.</vt:lpstr>
      <vt:lpstr>DATART INTERNATIONAL, a.s.</vt:lpstr>
      <vt:lpstr>Dopravní podnik města Olomouce, a.s.</vt:lpstr>
      <vt:lpstr>DT Mostárna, a.s.</vt:lpstr>
      <vt:lpstr>Edwards, s.r.o.</vt:lpstr>
      <vt:lpstr>EXCALIBUR ARMY spol. s r.o.</vt:lpstr>
      <vt:lpstr>ExlService Czech Republic, s.r.o.</vt:lpstr>
      <vt:lpstr>GEMO OLOMOUC, spol. s r.o.</vt:lpstr>
      <vt:lpstr>Globus ČR, k.s.</vt:lpstr>
      <vt:lpstr>HELLA AUTOTECHNIK NOVA, s.r.o.</vt:lpstr>
      <vt:lpstr>Honeywell Aerospace Olomouc s.r.o.</vt:lpstr>
      <vt:lpstr>HOPI s.r.o.</vt:lpstr>
      <vt:lpstr>HŽP a.s.</vt:lpstr>
      <vt:lpstr>John Crane Sigma a.s.</vt:lpstr>
      <vt:lpstr>Kaufland Česká republika v.o.s.</vt:lpstr>
      <vt:lpstr>Kendrion (Prostějov) s.r.o.</vt:lpstr>
      <vt:lpstr>Koyo Bearings Česká republika s.r.o.</vt:lpstr>
      <vt:lpstr>KP – KOPRO s.r.o.</vt:lpstr>
      <vt:lpstr>Krajské ředitelství policie Olomouckého kraje</vt:lpstr>
      <vt:lpstr>Lázně Slatinice a.s.</vt:lpstr>
      <vt:lpstr>Lidl Česká republika v.o.s.</vt:lpstr>
      <vt:lpstr>M.L.S. Holice, spol. s r.o.</vt:lpstr>
      <vt:lpstr>MAFRA, a.s.</vt:lpstr>
      <vt:lpstr>MAIER CZ, s.r.o.</vt:lpstr>
      <vt:lpstr>MAKOVEC a.s.</vt:lpstr>
      <vt:lpstr>Meopta – optika, s.r.o.</vt:lpstr>
      <vt:lpstr>Miele technika s.r.o.</vt:lpstr>
      <vt:lpstr>Montáže Přerov a.s.</vt:lpstr>
      <vt:lpstr>MONTIX, a.s.</vt:lpstr>
      <vt:lpstr>MUBEA – HZP s.r.o.</vt:lpstr>
      <vt:lpstr>Nagel Česko s.r.o.</vt:lpstr>
      <vt:lpstr>Nestlé Česko s.r.o.</vt:lpstr>
      <vt:lpstr>OLTIS Group a.s.</vt:lpstr>
      <vt:lpstr>PANAV, a.s.</vt:lpstr>
      <vt:lpstr>PAPCEL, a.s.</vt:lpstr>
      <vt:lpstr>Remarkplast GROUP a.s.</vt:lpstr>
      <vt:lpstr>Robertshaw s.r.o.</vt:lpstr>
      <vt:lpstr>Senior Flexonics Czech s.r.o.</vt:lpstr>
      <vt:lpstr>Schicht s.r.o.</vt:lpstr>
      <vt:lpstr>Siemens, s.r.o.</vt:lpstr>
      <vt:lpstr>SSI Schäfer s.r.o.</vt:lpstr>
      <vt:lpstr>Statutární město Olomouc</vt:lpstr>
      <vt:lpstr>SULKO s.r.o.</vt:lpstr>
      <vt:lpstr>TESCO SW a.s.</vt:lpstr>
      <vt:lpstr>Toray Textiles Central Europe s.r.o.</vt:lpstr>
      <vt:lpstr>TRUMF International s.r.o.</vt:lpstr>
      <vt:lpstr>UNEX a.s.</vt:lpstr>
      <vt:lpstr>WANZL spol. s r.o.</vt:lpstr>
      <vt:lpstr>WEBA Olomouc, s.r.o.</vt:lpstr>
      <vt:lpstr>WINDMÖLLER &amp; HÖLSCHER Machinery k.s.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BURZA PRÁCE A VZDĚLÁNÍ 2017 V OLOMOUCI</dc:title>
  <dc:creator>vodickovag</dc:creator>
  <cp:lastModifiedBy>Vodičková Gabriela Ing. (UPM-PRA)</cp:lastModifiedBy>
  <cp:revision>75</cp:revision>
  <cp:lastPrinted>2017-10-16T06:37:56Z</cp:lastPrinted>
  <dcterms:created xsi:type="dcterms:W3CDTF">2017-10-08T15:29:15Z</dcterms:created>
  <dcterms:modified xsi:type="dcterms:W3CDTF">2017-10-16T06:43:51Z</dcterms:modified>
</cp:coreProperties>
</file>