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8" r:id="rId3"/>
    <p:sldId id="325" r:id="rId4"/>
    <p:sldId id="260" r:id="rId5"/>
    <p:sldId id="342" r:id="rId6"/>
    <p:sldId id="261" r:id="rId7"/>
    <p:sldId id="343" r:id="rId8"/>
    <p:sldId id="262" r:id="rId9"/>
    <p:sldId id="263" r:id="rId10"/>
    <p:sldId id="265" r:id="rId11"/>
    <p:sldId id="316" r:id="rId12"/>
    <p:sldId id="267" r:id="rId13"/>
    <p:sldId id="268" r:id="rId14"/>
    <p:sldId id="269" r:id="rId15"/>
    <p:sldId id="270" r:id="rId16"/>
    <p:sldId id="334" r:id="rId17"/>
    <p:sldId id="272" r:id="rId18"/>
    <p:sldId id="333" r:id="rId19"/>
    <p:sldId id="273" r:id="rId20"/>
    <p:sldId id="274" r:id="rId21"/>
    <p:sldId id="275" r:id="rId22"/>
    <p:sldId id="276" r:id="rId23"/>
    <p:sldId id="344" r:id="rId24"/>
    <p:sldId id="323" r:id="rId25"/>
    <p:sldId id="317" r:id="rId26"/>
    <p:sldId id="318" r:id="rId27"/>
    <p:sldId id="335" r:id="rId28"/>
    <p:sldId id="279" r:id="rId29"/>
    <p:sldId id="345" r:id="rId30"/>
    <p:sldId id="281" r:id="rId31"/>
    <p:sldId id="282" r:id="rId32"/>
    <p:sldId id="337" r:id="rId33"/>
    <p:sldId id="283" r:id="rId34"/>
    <p:sldId id="346" r:id="rId35"/>
    <p:sldId id="347" r:id="rId36"/>
    <p:sldId id="348" r:id="rId37"/>
    <p:sldId id="349" r:id="rId38"/>
    <p:sldId id="350" r:id="rId39"/>
    <p:sldId id="351" r:id="rId40"/>
    <p:sldId id="364" r:id="rId41"/>
    <p:sldId id="365" r:id="rId42"/>
    <p:sldId id="366" r:id="rId43"/>
    <p:sldId id="368" r:id="rId44"/>
    <p:sldId id="367" r:id="rId45"/>
    <p:sldId id="352" r:id="rId46"/>
    <p:sldId id="354" r:id="rId47"/>
    <p:sldId id="353" r:id="rId48"/>
    <p:sldId id="355" r:id="rId49"/>
    <p:sldId id="356" r:id="rId50"/>
    <p:sldId id="357" r:id="rId51"/>
    <p:sldId id="358" r:id="rId52"/>
    <p:sldId id="359" r:id="rId53"/>
    <p:sldId id="360" r:id="rId54"/>
    <p:sldId id="361" r:id="rId55"/>
    <p:sldId id="362" r:id="rId56"/>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0BB5"/>
    <a:srgbClr val="619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61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553"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533" y="1"/>
            <a:ext cx="2945553" cy="496332"/>
          </a:xfrm>
          <a:prstGeom prst="rect">
            <a:avLst/>
          </a:prstGeom>
        </p:spPr>
        <p:txBody>
          <a:bodyPr vert="horz" lIns="91440" tIns="45720" rIns="91440" bIns="45720" rtlCol="0"/>
          <a:lstStyle>
            <a:lvl1pPr algn="r">
              <a:defRPr sz="1200"/>
            </a:lvl1pPr>
          </a:lstStyle>
          <a:p>
            <a:fld id="{48DC2CE4-DF95-4503-97AB-33623D455DEE}" type="datetimeFigureOut">
              <a:rPr lang="cs-CZ" smtClean="0"/>
              <a:t>21.10.2019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132" y="4715154"/>
            <a:ext cx="5439412" cy="4466988"/>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28716"/>
            <a:ext cx="2945553"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533" y="9428716"/>
            <a:ext cx="2945553" cy="496332"/>
          </a:xfrm>
          <a:prstGeom prst="rect">
            <a:avLst/>
          </a:prstGeom>
        </p:spPr>
        <p:txBody>
          <a:bodyPr vert="horz" lIns="91440" tIns="45720" rIns="91440" bIns="45720" rtlCol="0" anchor="b"/>
          <a:lstStyle>
            <a:lvl1pPr algn="r">
              <a:defRPr sz="1200"/>
            </a:lvl1pPr>
          </a:lstStyle>
          <a:p>
            <a:fld id="{8287AFE4-301D-4D75-A52A-2784F04083D3}" type="slidenum">
              <a:rPr lang="cs-CZ" smtClean="0"/>
              <a:t>‹#›</a:t>
            </a:fld>
            <a:endParaRPr lang="cs-CZ"/>
          </a:p>
        </p:txBody>
      </p:sp>
    </p:spTree>
    <p:extLst>
      <p:ext uri="{BB962C8B-B14F-4D97-AF65-F5344CB8AC3E}">
        <p14:creationId xmlns:p14="http://schemas.microsoft.com/office/powerpoint/2010/main" val="424463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287AFE4-301D-4D75-A52A-2784F04083D3}" type="slidenum">
              <a:rPr lang="cs-CZ" smtClean="0"/>
              <a:t>4</a:t>
            </a:fld>
            <a:endParaRPr lang="cs-CZ"/>
          </a:p>
        </p:txBody>
      </p:sp>
    </p:spTree>
    <p:extLst>
      <p:ext uri="{BB962C8B-B14F-4D97-AF65-F5344CB8AC3E}">
        <p14:creationId xmlns:p14="http://schemas.microsoft.com/office/powerpoint/2010/main" val="24663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287AFE4-301D-4D75-A52A-2784F04083D3}" type="slidenum">
              <a:rPr lang="cs-CZ" smtClean="0"/>
              <a:t>19</a:t>
            </a:fld>
            <a:endParaRPr lang="cs-CZ"/>
          </a:p>
        </p:txBody>
      </p:sp>
    </p:spTree>
    <p:extLst>
      <p:ext uri="{BB962C8B-B14F-4D97-AF65-F5344CB8AC3E}">
        <p14:creationId xmlns:p14="http://schemas.microsoft.com/office/powerpoint/2010/main" val="346699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287AFE4-301D-4D75-A52A-2784F04083D3}" type="slidenum">
              <a:rPr lang="cs-CZ" smtClean="0"/>
              <a:t>33</a:t>
            </a:fld>
            <a:endParaRPr lang="cs-CZ"/>
          </a:p>
        </p:txBody>
      </p:sp>
    </p:spTree>
    <p:extLst>
      <p:ext uri="{BB962C8B-B14F-4D97-AF65-F5344CB8AC3E}">
        <p14:creationId xmlns:p14="http://schemas.microsoft.com/office/powerpoint/2010/main" val="70772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DC500E8-0869-495D-A662-3AE0492A6F81}" type="datetimeFigureOut">
              <a:rPr lang="cs-CZ" smtClean="0"/>
              <a:t>21.10.2019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145026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C500E8-0869-495D-A662-3AE0492A6F81}" type="datetimeFigureOut">
              <a:rPr lang="cs-CZ" smtClean="0"/>
              <a:t>21.10.2019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101113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C500E8-0869-495D-A662-3AE0492A6F81}" type="datetimeFigureOut">
              <a:rPr lang="cs-CZ" smtClean="0"/>
              <a:t>21.10.2019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237207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C500E8-0869-495D-A662-3AE0492A6F81}" type="datetimeFigureOut">
              <a:rPr lang="cs-CZ" smtClean="0"/>
              <a:t>21.10.2019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172498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DC500E8-0869-495D-A662-3AE0492A6F81}" type="datetimeFigureOut">
              <a:rPr lang="cs-CZ" smtClean="0"/>
              <a:t>21.10.2019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170686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bg1"/>
                </a:solidFill>
              </a:defRPr>
            </a:lvl1pPr>
          </a:lstStyle>
          <a:p>
            <a:r>
              <a:rPr lang="cs-CZ" dirty="0" smtClean="0"/>
              <a:t>Kliknutím lze upravit styl.</a:t>
            </a:r>
            <a:endParaRPr lang="cs-CZ" dirty="0"/>
          </a:p>
        </p:txBody>
      </p:sp>
      <p:sp>
        <p:nvSpPr>
          <p:cNvPr id="3" name="Zástupný symbol pro obsah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4"/>
          <p:cNvSpPr>
            <a:spLocks noGrp="1"/>
          </p:cNvSpPr>
          <p:nvPr>
            <p:ph type="dt" sz="half" idx="10"/>
          </p:nvPr>
        </p:nvSpPr>
        <p:spPr/>
        <p:txBody>
          <a:bodyPr/>
          <a:lstStyle/>
          <a:p>
            <a:fld id="{9DC500E8-0869-495D-A662-3AE0492A6F81}" type="datetimeFigureOut">
              <a:rPr lang="cs-CZ" smtClean="0"/>
              <a:t>21.10.2019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198557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DC500E8-0869-495D-A662-3AE0492A6F81}" type="datetimeFigureOut">
              <a:rPr lang="cs-CZ" smtClean="0"/>
              <a:t>21.10.2019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289953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DC500E8-0869-495D-A662-3AE0492A6F81}" type="datetimeFigureOut">
              <a:rPr lang="cs-CZ" smtClean="0"/>
              <a:t>21.10.2019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94676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DC500E8-0869-495D-A662-3AE0492A6F81}" type="datetimeFigureOut">
              <a:rPr lang="cs-CZ" smtClean="0"/>
              <a:t>21.10.2019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193362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DC500E8-0869-495D-A662-3AE0492A6F81}" type="datetimeFigureOut">
              <a:rPr lang="cs-CZ" smtClean="0"/>
              <a:t>21.10.2019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11029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DC500E8-0869-495D-A662-3AE0492A6F81}" type="datetimeFigureOut">
              <a:rPr lang="cs-CZ" smtClean="0"/>
              <a:t>21.10.2019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FEBDAFF-ACD0-4C08-8E4E-08ACE33A3181}" type="slidenum">
              <a:rPr lang="cs-CZ" smtClean="0"/>
              <a:t>‹#›</a:t>
            </a:fld>
            <a:endParaRPr lang="cs-CZ"/>
          </a:p>
        </p:txBody>
      </p:sp>
    </p:spTree>
    <p:extLst>
      <p:ext uri="{BB962C8B-B14F-4D97-AF65-F5344CB8AC3E}">
        <p14:creationId xmlns:p14="http://schemas.microsoft.com/office/powerpoint/2010/main" val="247377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198E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500E8-0869-495D-A662-3AE0492A6F81}" type="datetimeFigureOut">
              <a:rPr lang="cs-CZ" smtClean="0"/>
              <a:t>21.10.2019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BDAFF-ACD0-4C08-8E4E-08ACE33A3181}" type="slidenum">
              <a:rPr lang="cs-CZ" smtClean="0"/>
              <a:t>‹#›</a:t>
            </a:fld>
            <a:endParaRPr lang="cs-CZ"/>
          </a:p>
        </p:txBody>
      </p:sp>
    </p:spTree>
    <p:extLst>
      <p:ext uri="{BB962C8B-B14F-4D97-AF65-F5344CB8AC3E}">
        <p14:creationId xmlns:p14="http://schemas.microsoft.com/office/powerpoint/2010/main" val="7727895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6.emf"/></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332656"/>
            <a:ext cx="7772400" cy="1470025"/>
          </a:xfrm>
          <a:solidFill>
            <a:srgbClr val="FFFF00"/>
          </a:solidFill>
        </p:spPr>
        <p:txBody>
          <a:bodyPr/>
          <a:lstStyle/>
          <a:p>
            <a:r>
              <a:rPr lang="cs-CZ" b="1" dirty="0">
                <a:solidFill>
                  <a:srgbClr val="2B0BB5"/>
                </a:solidFill>
              </a:rPr>
              <a:t>BURZA PRÁCE A VZDĚLÁNÍ </a:t>
            </a:r>
            <a:r>
              <a:rPr lang="cs-CZ" b="1" dirty="0" smtClean="0">
                <a:solidFill>
                  <a:srgbClr val="2B0BB5"/>
                </a:solidFill>
              </a:rPr>
              <a:t>2019 </a:t>
            </a:r>
            <a:r>
              <a:rPr lang="cs-CZ" b="1" dirty="0">
                <a:solidFill>
                  <a:srgbClr val="2B0BB5"/>
                </a:solidFill>
              </a:rPr>
              <a:t>V </a:t>
            </a:r>
            <a:r>
              <a:rPr lang="cs-CZ" b="1" dirty="0" smtClean="0">
                <a:solidFill>
                  <a:srgbClr val="2B0BB5"/>
                </a:solidFill>
              </a:rPr>
              <a:t>OLOMOUCI</a:t>
            </a:r>
            <a:endParaRPr lang="cs-CZ" dirty="0">
              <a:solidFill>
                <a:srgbClr val="2B0BB5"/>
              </a:solidFill>
            </a:endParaRPr>
          </a:p>
        </p:txBody>
      </p:sp>
      <p:sp>
        <p:nvSpPr>
          <p:cNvPr id="3" name="Podnadpis 2"/>
          <p:cNvSpPr>
            <a:spLocks noGrp="1"/>
          </p:cNvSpPr>
          <p:nvPr>
            <p:ph type="subTitle" idx="1"/>
          </p:nvPr>
        </p:nvSpPr>
        <p:spPr>
          <a:xfrm>
            <a:off x="251520" y="1988840"/>
            <a:ext cx="8605464" cy="4464496"/>
          </a:xfrm>
        </p:spPr>
        <p:txBody>
          <a:bodyPr>
            <a:normAutofit lnSpcReduction="10000"/>
          </a:bodyPr>
          <a:lstStyle/>
          <a:p>
            <a:pPr algn="just"/>
            <a:r>
              <a:rPr lang="cs-CZ" sz="2000" b="1" dirty="0">
                <a:solidFill>
                  <a:schemeClr val="bg1"/>
                </a:solidFill>
              </a:rPr>
              <a:t>Pro burzu v Olomouci jsme připravili přiložený soubor schémat, která informují </a:t>
            </a:r>
            <a:r>
              <a:rPr lang="cs-CZ" sz="2000" b="1" dirty="0" smtClean="0">
                <a:solidFill>
                  <a:schemeClr val="bg1"/>
                </a:solidFill>
              </a:rPr>
              <a:t>                  o </a:t>
            </a:r>
            <a:r>
              <a:rPr lang="cs-CZ" sz="2000" b="1" dirty="0">
                <a:solidFill>
                  <a:schemeClr val="bg1"/>
                </a:solidFill>
              </a:rPr>
              <a:t>situaci na trhu práce v okrese a částečně i v celém kraji. Nahoře je uveden zaměstnavatel, který na burze vystavuje (řazeno </a:t>
            </a:r>
            <a:r>
              <a:rPr lang="cs-CZ" sz="2000" b="1" dirty="0" smtClean="0">
                <a:solidFill>
                  <a:schemeClr val="bg1"/>
                </a:solidFill>
              </a:rPr>
              <a:t>abecedně). Pod názvem vystavovatele najdete jeho stručnou charakteristiku, </a:t>
            </a:r>
            <a:r>
              <a:rPr lang="cs-CZ" sz="2000" b="1" dirty="0">
                <a:solidFill>
                  <a:schemeClr val="bg1"/>
                </a:solidFill>
              </a:rPr>
              <a:t>po levé straně následují profese, které mu na trhu práce nejvíce </a:t>
            </a:r>
            <a:r>
              <a:rPr lang="cs-CZ" sz="2000" b="1" dirty="0" smtClean="0">
                <a:solidFill>
                  <a:schemeClr val="bg1"/>
                </a:solidFill>
              </a:rPr>
              <a:t>chybí </a:t>
            </a:r>
            <a:r>
              <a:rPr lang="cs-CZ" sz="2000" b="1" dirty="0">
                <a:solidFill>
                  <a:schemeClr val="bg1"/>
                </a:solidFill>
              </a:rPr>
              <a:t>a vedle (na pravé straně) školy, </a:t>
            </a:r>
            <a:r>
              <a:rPr lang="cs-CZ" sz="2000" b="1" dirty="0" smtClean="0">
                <a:solidFill>
                  <a:schemeClr val="bg1"/>
                </a:solidFill>
              </a:rPr>
              <a:t>         o </a:t>
            </a:r>
            <a:r>
              <a:rPr lang="cs-CZ" sz="2000" b="1" dirty="0">
                <a:solidFill>
                  <a:schemeClr val="bg1"/>
                </a:solidFill>
              </a:rPr>
              <a:t>jejichž absolventy má zájem</a:t>
            </a:r>
            <a:r>
              <a:rPr lang="cs-CZ" sz="2000" b="1" dirty="0" smtClean="0">
                <a:solidFill>
                  <a:schemeClr val="bg1"/>
                </a:solidFill>
              </a:rPr>
              <a:t>.</a:t>
            </a:r>
          </a:p>
          <a:p>
            <a:pPr algn="l"/>
            <a:endParaRPr lang="cs-CZ" sz="2300" dirty="0">
              <a:solidFill>
                <a:schemeClr val="bg1"/>
              </a:solidFill>
            </a:endParaRPr>
          </a:p>
          <a:p>
            <a:pPr algn="l"/>
            <a:r>
              <a:rPr lang="cs-CZ" sz="2000" b="1" dirty="0" smtClean="0">
                <a:solidFill>
                  <a:schemeClr val="bg1"/>
                </a:solidFill>
              </a:rPr>
              <a:t>Poznámka: Výběr </a:t>
            </a:r>
            <a:r>
              <a:rPr lang="cs-CZ" sz="2000" b="1" dirty="0">
                <a:solidFill>
                  <a:schemeClr val="bg1"/>
                </a:solidFill>
              </a:rPr>
              <a:t>zaměstnavatelů na burzu</a:t>
            </a:r>
          </a:p>
          <a:p>
            <a:pPr algn="just"/>
            <a:r>
              <a:rPr lang="cs-CZ" sz="2000" b="1" dirty="0">
                <a:solidFill>
                  <a:schemeClr val="bg1"/>
                </a:solidFill>
              </a:rPr>
              <a:t>Úřad práce ČR – krajská pobočka v Olomouci oslovil všechny zaměstnavatele v </a:t>
            </a:r>
            <a:r>
              <a:rPr lang="cs-CZ" sz="2000" b="1" dirty="0" smtClean="0">
                <a:solidFill>
                  <a:schemeClr val="bg1"/>
                </a:solidFill>
              </a:rPr>
              <a:t>kraji s  </a:t>
            </a:r>
            <a:r>
              <a:rPr lang="cs-CZ" sz="2000" b="1" dirty="0">
                <a:solidFill>
                  <a:schemeClr val="bg1"/>
                </a:solidFill>
              </a:rPr>
              <a:t>více než 100 zaměstnanci s nabídkou účasti na burze. Ti z nich, kteří mají problém na trhu práce najít kvalifikovanou pracovní sílu, projevili zájem o účast. Současně Úřadu práce sdělili, jaké školy </a:t>
            </a:r>
            <a:r>
              <a:rPr lang="cs-CZ" sz="2000" b="1" dirty="0" smtClean="0">
                <a:solidFill>
                  <a:schemeClr val="bg1"/>
                </a:solidFill>
              </a:rPr>
              <a:t>je vhodné </a:t>
            </a:r>
            <a:r>
              <a:rPr lang="cs-CZ" sz="2000" b="1" dirty="0">
                <a:solidFill>
                  <a:schemeClr val="bg1"/>
                </a:solidFill>
              </a:rPr>
              <a:t>na burzu přizvat. Burzy se </a:t>
            </a:r>
            <a:r>
              <a:rPr lang="cs-CZ" sz="2000" b="1" dirty="0" smtClean="0">
                <a:solidFill>
                  <a:schemeClr val="bg1"/>
                </a:solidFill>
              </a:rPr>
              <a:t>tedy účastní </a:t>
            </a:r>
            <a:r>
              <a:rPr lang="cs-CZ" sz="2000" b="1" dirty="0">
                <a:solidFill>
                  <a:schemeClr val="bg1"/>
                </a:solidFill>
              </a:rPr>
              <a:t>jen školy přizvané vystavovateli z řad zaměstnavatelů, tzn. ty, o jejichž absolventy mají zaměstnavatelé zájem.</a:t>
            </a:r>
          </a:p>
          <a:p>
            <a:endParaRPr lang="cs-CZ" dirty="0" smtClean="0">
              <a:solidFill>
                <a:schemeClr val="bg1"/>
              </a:solidFill>
            </a:endParaRPr>
          </a:p>
          <a:p>
            <a:endParaRPr lang="cs-CZ" dirty="0"/>
          </a:p>
          <a:p>
            <a:endParaRPr lang="cs-CZ" dirty="0"/>
          </a:p>
        </p:txBody>
      </p:sp>
    </p:spTree>
    <p:extLst>
      <p:ext uri="{BB962C8B-B14F-4D97-AF65-F5344CB8AC3E}">
        <p14:creationId xmlns:p14="http://schemas.microsoft.com/office/powerpoint/2010/main" val="105042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Česká pošta, </a:t>
            </a:r>
            <a:r>
              <a:rPr lang="cs-CZ" b="1" dirty="0" err="1" smtClean="0">
                <a:solidFill>
                  <a:srgbClr val="2B0BB5"/>
                </a:solidFill>
              </a:rPr>
              <a:t>s.p</a:t>
            </a:r>
            <a:r>
              <a:rPr lang="cs-CZ" b="1" dirty="0" smtClean="0">
                <a:solidFill>
                  <a:srgbClr val="2B0BB5"/>
                </a:solidFill>
              </a:rPr>
              <a:t>.</a:t>
            </a:r>
            <a:endParaRPr lang="cs-CZ" b="1" dirty="0">
              <a:solidFill>
                <a:srgbClr val="2B0BB5"/>
              </a:solidFill>
            </a:endParaRPr>
          </a:p>
        </p:txBody>
      </p:sp>
      <p:sp>
        <p:nvSpPr>
          <p:cNvPr id="3" name="Zástupný symbol pro obsah 2"/>
          <p:cNvSpPr>
            <a:spLocks noGrp="1"/>
          </p:cNvSpPr>
          <p:nvPr>
            <p:ph sz="half" idx="1"/>
          </p:nvPr>
        </p:nvSpPr>
        <p:spPr>
          <a:xfrm>
            <a:off x="467544" y="3032956"/>
            <a:ext cx="4316288" cy="2664296"/>
          </a:xfrm>
        </p:spPr>
        <p:txBody>
          <a:bodyPr>
            <a:normAutofit fontScale="92500" lnSpcReduction="10000"/>
          </a:bodyPr>
          <a:lstStyle/>
          <a:p>
            <a:r>
              <a:rPr lang="cs-CZ" sz="2400" dirty="0"/>
              <a:t>d</a:t>
            </a:r>
            <a:r>
              <a:rPr lang="cs-CZ" sz="2400" dirty="0" smtClean="0"/>
              <a:t>oručovatel listovní pěší</a:t>
            </a:r>
          </a:p>
          <a:p>
            <a:r>
              <a:rPr lang="cs-CZ" sz="2400" dirty="0"/>
              <a:t>d</a:t>
            </a:r>
            <a:r>
              <a:rPr lang="cs-CZ" sz="2400" dirty="0" smtClean="0"/>
              <a:t>oručovatel listovní motorizovaný</a:t>
            </a:r>
          </a:p>
          <a:p>
            <a:r>
              <a:rPr lang="cs-CZ" sz="2400" dirty="0"/>
              <a:t>d</a:t>
            </a:r>
            <a:r>
              <a:rPr lang="cs-CZ" sz="2400" dirty="0" smtClean="0"/>
              <a:t>oručovatel balíkový motorizovaný</a:t>
            </a:r>
          </a:p>
          <a:p>
            <a:r>
              <a:rPr lang="cs-CZ" sz="2400" dirty="0"/>
              <a:t>p</a:t>
            </a:r>
            <a:r>
              <a:rPr lang="cs-CZ" sz="2400" dirty="0" smtClean="0"/>
              <a:t>racovník vnitřní služby</a:t>
            </a:r>
          </a:p>
          <a:p>
            <a:r>
              <a:rPr lang="cs-CZ" sz="2400" dirty="0" smtClean="0"/>
              <a:t>Klientský pracovník</a:t>
            </a:r>
            <a:endParaRPr lang="cs-CZ" sz="2400" dirty="0"/>
          </a:p>
        </p:txBody>
      </p:sp>
      <p:sp>
        <p:nvSpPr>
          <p:cNvPr id="4" name="Zástupný symbol pro obsah 3"/>
          <p:cNvSpPr>
            <a:spLocks noGrp="1"/>
          </p:cNvSpPr>
          <p:nvPr>
            <p:ph sz="half" idx="2"/>
          </p:nvPr>
        </p:nvSpPr>
        <p:spPr>
          <a:xfrm>
            <a:off x="4737364" y="2924944"/>
            <a:ext cx="3960440" cy="1152128"/>
          </a:xfrm>
        </p:spPr>
        <p:txBody>
          <a:bodyPr>
            <a:normAutofit fontScale="92500" lnSpcReduction="10000"/>
          </a:bodyPr>
          <a:lstStyle/>
          <a:p>
            <a:r>
              <a:rPr lang="cs-CZ" sz="2400" dirty="0" smtClean="0"/>
              <a:t>Střední škola logistiky          </a:t>
            </a:r>
          </a:p>
          <a:p>
            <a:pPr marL="0" indent="0">
              <a:buNone/>
            </a:pPr>
            <a:r>
              <a:rPr lang="cs-CZ" sz="2400" dirty="0"/>
              <a:t> </a:t>
            </a:r>
            <a:r>
              <a:rPr lang="cs-CZ" sz="2400" dirty="0" smtClean="0"/>
              <a:t>    a chemie Olomouc</a:t>
            </a:r>
            <a:endParaRPr lang="cs-CZ" sz="2400"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600" y="4309490"/>
            <a:ext cx="2492122" cy="1906775"/>
          </a:xfrm>
          <a:prstGeom prst="rect">
            <a:avLst/>
          </a:prstGeom>
        </p:spPr>
      </p:pic>
      <p:sp>
        <p:nvSpPr>
          <p:cNvPr id="6" name="Obdélník 5"/>
          <p:cNvSpPr/>
          <p:nvPr/>
        </p:nvSpPr>
        <p:spPr>
          <a:xfrm>
            <a:off x="467544" y="1484784"/>
            <a:ext cx="8208912" cy="1200329"/>
          </a:xfrm>
          <a:prstGeom prst="rect">
            <a:avLst/>
          </a:prstGeom>
        </p:spPr>
        <p:txBody>
          <a:bodyPr wrap="square">
            <a:spAutoFit/>
          </a:bodyPr>
          <a:lstStyle/>
          <a:p>
            <a:pPr algn="just"/>
            <a:r>
              <a:rPr lang="cs-CZ" b="1" dirty="0">
                <a:solidFill>
                  <a:schemeClr val="bg1"/>
                </a:solidFill>
              </a:rPr>
              <a:t>Každý rok doručíme přes 250 milionů zásilek do 2 kg, 69 milionů těch doporučených a zprostředkujeme více než 40 milionů peněžních transakcí. To vše se nám daří hlavně díky lidem, kteří u nás pracují. Je nás více než 30.000 a všichni neustále pracujeme na tom, abychom byli i nadále špičkou v oboru.</a:t>
            </a:r>
          </a:p>
        </p:txBody>
      </p:sp>
    </p:spTree>
    <p:extLst>
      <p:ext uri="{BB962C8B-B14F-4D97-AF65-F5344CB8AC3E}">
        <p14:creationId xmlns:p14="http://schemas.microsoft.com/office/powerpoint/2010/main" val="3683280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smtClean="0">
                <a:solidFill>
                  <a:srgbClr val="2B0BB5"/>
                </a:solidFill>
              </a:rPr>
              <a:t>DGPack</a:t>
            </a:r>
            <a:r>
              <a:rPr lang="cs-CZ" b="1" dirty="0" smtClean="0">
                <a:solidFill>
                  <a:srgbClr val="2B0BB5"/>
                </a:solidFill>
              </a:rPr>
              <a:t> s.r.o.</a:t>
            </a:r>
            <a:endParaRPr lang="cs-CZ" b="1" dirty="0">
              <a:solidFill>
                <a:srgbClr val="2B0BB5"/>
              </a:solidFill>
            </a:endParaRPr>
          </a:p>
        </p:txBody>
      </p:sp>
      <p:sp>
        <p:nvSpPr>
          <p:cNvPr id="3" name="Zástupný symbol pro obsah 2"/>
          <p:cNvSpPr>
            <a:spLocks noGrp="1"/>
          </p:cNvSpPr>
          <p:nvPr>
            <p:ph sz="half" idx="1"/>
          </p:nvPr>
        </p:nvSpPr>
        <p:spPr>
          <a:xfrm>
            <a:off x="971600" y="2852936"/>
            <a:ext cx="3960108" cy="2389716"/>
          </a:xfrm>
        </p:spPr>
        <p:txBody>
          <a:bodyPr>
            <a:normAutofit/>
          </a:bodyPr>
          <a:lstStyle/>
          <a:p>
            <a:pPr>
              <a:lnSpc>
                <a:spcPct val="120000"/>
              </a:lnSpc>
            </a:pPr>
            <a:r>
              <a:rPr lang="cs-CZ" sz="2400" dirty="0"/>
              <a:t>t</a:t>
            </a:r>
            <a:r>
              <a:rPr lang="cs-CZ" sz="2400" dirty="0" smtClean="0"/>
              <a:t>iskař</a:t>
            </a:r>
          </a:p>
          <a:p>
            <a:pPr>
              <a:lnSpc>
                <a:spcPct val="120000"/>
              </a:lnSpc>
            </a:pPr>
            <a:r>
              <a:rPr lang="cs-CZ" sz="2400" dirty="0" smtClean="0"/>
              <a:t>operátor výroby</a:t>
            </a:r>
          </a:p>
          <a:p>
            <a:pPr>
              <a:lnSpc>
                <a:spcPct val="120000"/>
              </a:lnSpc>
            </a:pPr>
            <a:r>
              <a:rPr lang="cs-CZ" sz="2400" dirty="0" smtClean="0"/>
              <a:t>technolog tisku</a:t>
            </a:r>
          </a:p>
          <a:p>
            <a:pPr>
              <a:lnSpc>
                <a:spcPct val="120000"/>
              </a:lnSpc>
            </a:pPr>
            <a:r>
              <a:rPr lang="cs-CZ" sz="2400" dirty="0" smtClean="0"/>
              <a:t>obchodní </a:t>
            </a:r>
            <a:r>
              <a:rPr lang="cs-CZ" sz="2400" dirty="0"/>
              <a:t>zástupce</a:t>
            </a:r>
            <a:endParaRPr lang="cs-CZ" sz="2400" dirty="0" smtClean="0">
              <a:solidFill>
                <a:srgbClr val="FF0000"/>
              </a:solidFill>
            </a:endParaRPr>
          </a:p>
        </p:txBody>
      </p:sp>
      <p:sp>
        <p:nvSpPr>
          <p:cNvPr id="5" name="Obdélník 4"/>
          <p:cNvSpPr/>
          <p:nvPr/>
        </p:nvSpPr>
        <p:spPr>
          <a:xfrm>
            <a:off x="467544" y="1484784"/>
            <a:ext cx="8208912" cy="923330"/>
          </a:xfrm>
          <a:prstGeom prst="rect">
            <a:avLst/>
          </a:prstGeom>
        </p:spPr>
        <p:txBody>
          <a:bodyPr wrap="square">
            <a:spAutoFit/>
          </a:bodyPr>
          <a:lstStyle/>
          <a:p>
            <a:pPr algn="just"/>
            <a:r>
              <a:rPr lang="cs-CZ" b="1" dirty="0" err="1">
                <a:solidFill>
                  <a:schemeClr val="bg1"/>
                </a:solidFill>
              </a:rPr>
              <a:t>DGPack</a:t>
            </a:r>
            <a:r>
              <a:rPr lang="cs-CZ" b="1" dirty="0">
                <a:solidFill>
                  <a:schemeClr val="bg1"/>
                </a:solidFill>
              </a:rPr>
              <a:t> je členem DANAFLEX Group, která je jedničkou na ruském </a:t>
            </a:r>
            <a:r>
              <a:rPr lang="cs-CZ" b="1" dirty="0" smtClean="0">
                <a:solidFill>
                  <a:schemeClr val="bg1"/>
                </a:solidFill>
              </a:rPr>
              <a:t>trhu ve </a:t>
            </a:r>
            <a:r>
              <a:rPr lang="cs-CZ" b="1" dirty="0">
                <a:solidFill>
                  <a:schemeClr val="bg1"/>
                </a:solidFill>
              </a:rPr>
              <a:t>výrobě flexibilních obalů a má tradici již 17 let. Expandujeme na </a:t>
            </a:r>
            <a:r>
              <a:rPr lang="cs-CZ" b="1" dirty="0" smtClean="0">
                <a:solidFill>
                  <a:schemeClr val="bg1"/>
                </a:solidFill>
              </a:rPr>
              <a:t>evropský trh </a:t>
            </a:r>
            <a:r>
              <a:rPr lang="cs-CZ" b="1" dirty="0">
                <a:solidFill>
                  <a:schemeClr val="bg1"/>
                </a:solidFill>
              </a:rPr>
              <a:t>a budujeme nový výrobní závod v Prostějově.</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94" t="29734" r="1988" b="25000"/>
          <a:stretch/>
        </p:blipFill>
        <p:spPr bwMode="auto">
          <a:xfrm>
            <a:off x="4225800" y="4581128"/>
            <a:ext cx="4432999" cy="161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001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856984" cy="1143000"/>
          </a:xfrm>
          <a:solidFill>
            <a:srgbClr val="FFFF00"/>
          </a:solidFill>
        </p:spPr>
        <p:txBody>
          <a:bodyPr>
            <a:noAutofit/>
          </a:bodyPr>
          <a:lstStyle/>
          <a:p>
            <a:r>
              <a:rPr lang="cs-CZ" sz="4200" b="1" dirty="0" smtClean="0">
                <a:solidFill>
                  <a:srgbClr val="2B0BB5"/>
                </a:solidFill>
              </a:rPr>
              <a:t>Dopravní podnik města Olomouce, a.s.</a:t>
            </a:r>
            <a:endParaRPr lang="cs-CZ" sz="4200" b="1" dirty="0">
              <a:solidFill>
                <a:srgbClr val="2B0BB5"/>
              </a:solidFill>
            </a:endParaRPr>
          </a:p>
        </p:txBody>
      </p:sp>
      <p:sp>
        <p:nvSpPr>
          <p:cNvPr id="3" name="Zástupný symbol pro obsah 2"/>
          <p:cNvSpPr>
            <a:spLocks noGrp="1"/>
          </p:cNvSpPr>
          <p:nvPr>
            <p:ph sz="half" idx="1"/>
          </p:nvPr>
        </p:nvSpPr>
        <p:spPr>
          <a:xfrm>
            <a:off x="413077" y="2924944"/>
            <a:ext cx="3898776" cy="1357611"/>
          </a:xfrm>
        </p:spPr>
        <p:txBody>
          <a:bodyPr>
            <a:normAutofit/>
          </a:bodyPr>
          <a:lstStyle/>
          <a:p>
            <a:r>
              <a:rPr lang="cs-CZ" sz="2400" dirty="0"/>
              <a:t>e</a:t>
            </a:r>
            <a:r>
              <a:rPr lang="cs-CZ" sz="2400" dirty="0" smtClean="0"/>
              <a:t>lektromontér</a:t>
            </a:r>
          </a:p>
          <a:p>
            <a:r>
              <a:rPr lang="cs-CZ" sz="2400" dirty="0"/>
              <a:t>ř</a:t>
            </a:r>
            <a:r>
              <a:rPr lang="cs-CZ" sz="2400" dirty="0" smtClean="0"/>
              <a:t>idič/</a:t>
            </a:r>
            <a:r>
              <a:rPr lang="cs-CZ" sz="2400" dirty="0" err="1" smtClean="0"/>
              <a:t>ka</a:t>
            </a:r>
            <a:r>
              <a:rPr lang="cs-CZ" sz="2400" dirty="0" smtClean="0"/>
              <a:t> autobusu</a:t>
            </a:r>
          </a:p>
          <a:p>
            <a:r>
              <a:rPr lang="cs-CZ" sz="2400" dirty="0"/>
              <a:t>ř</a:t>
            </a:r>
            <a:r>
              <a:rPr lang="cs-CZ" sz="2400" dirty="0" smtClean="0"/>
              <a:t>idič/</a:t>
            </a:r>
            <a:r>
              <a:rPr lang="cs-CZ" sz="2400" dirty="0" err="1" smtClean="0"/>
              <a:t>ka</a:t>
            </a:r>
            <a:r>
              <a:rPr lang="cs-CZ" sz="2400" dirty="0" smtClean="0"/>
              <a:t> tramvaje</a:t>
            </a:r>
          </a:p>
          <a:p>
            <a:endParaRPr lang="cs-CZ" dirty="0"/>
          </a:p>
        </p:txBody>
      </p:sp>
      <p:sp>
        <p:nvSpPr>
          <p:cNvPr id="4" name="Zástupný symbol pro obsah 3"/>
          <p:cNvSpPr>
            <a:spLocks noGrp="1"/>
          </p:cNvSpPr>
          <p:nvPr>
            <p:ph sz="half" idx="2"/>
          </p:nvPr>
        </p:nvSpPr>
        <p:spPr>
          <a:xfrm>
            <a:off x="3851920" y="2996952"/>
            <a:ext cx="5045587" cy="3874531"/>
          </a:xfrm>
        </p:spPr>
        <p:txBody>
          <a:bodyPr>
            <a:normAutofit/>
          </a:bodyPr>
          <a:lstStyle/>
          <a:p>
            <a:r>
              <a:rPr lang="cs-CZ" sz="2400" dirty="0"/>
              <a:t>Střední škola technická a obchodní, Olomouc, Kosinova 4</a:t>
            </a:r>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9010" y="4581128"/>
            <a:ext cx="3614801" cy="1512168"/>
          </a:xfrm>
          <a:prstGeom prst="rect">
            <a:avLst/>
          </a:prstGeom>
        </p:spPr>
      </p:pic>
      <p:sp>
        <p:nvSpPr>
          <p:cNvPr id="6" name="Obdélník 5"/>
          <p:cNvSpPr/>
          <p:nvPr/>
        </p:nvSpPr>
        <p:spPr>
          <a:xfrm>
            <a:off x="179512" y="1484785"/>
            <a:ext cx="8856984" cy="923330"/>
          </a:xfrm>
          <a:prstGeom prst="rect">
            <a:avLst/>
          </a:prstGeom>
        </p:spPr>
        <p:txBody>
          <a:bodyPr wrap="square">
            <a:spAutoFit/>
          </a:bodyPr>
          <a:lstStyle/>
          <a:p>
            <a:pPr algn="just"/>
            <a:r>
              <a:rPr lang="cs-CZ" b="1" dirty="0">
                <a:solidFill>
                  <a:schemeClr val="bg1"/>
                </a:solidFill>
              </a:rPr>
              <a:t>Provozujeme městskou hromadnou dopravu v Olomouci a okolí a patříme k nejvýznamnějším provozovatelům veřejné dopravy v Olomouckém kraji. Ročně přepravíme cca 57,5 mil. cestujících na 8 tramvajových a 25 autobusových linkách.</a:t>
            </a:r>
          </a:p>
        </p:txBody>
      </p:sp>
    </p:spTree>
    <p:extLst>
      <p:ext uri="{BB962C8B-B14F-4D97-AF65-F5344CB8AC3E}">
        <p14:creationId xmlns:p14="http://schemas.microsoft.com/office/powerpoint/2010/main" val="1144636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DT Mostárna, a.s.</a:t>
            </a:r>
            <a:endParaRPr lang="cs-CZ" b="1" dirty="0">
              <a:solidFill>
                <a:srgbClr val="2B0BB5"/>
              </a:solidFill>
            </a:endParaRPr>
          </a:p>
        </p:txBody>
      </p:sp>
      <p:sp>
        <p:nvSpPr>
          <p:cNvPr id="3" name="Zástupný symbol pro obsah 2"/>
          <p:cNvSpPr>
            <a:spLocks noGrp="1"/>
          </p:cNvSpPr>
          <p:nvPr>
            <p:ph sz="half" idx="1"/>
          </p:nvPr>
        </p:nvSpPr>
        <p:spPr>
          <a:xfrm>
            <a:off x="572393" y="2348880"/>
            <a:ext cx="3826768" cy="1584176"/>
          </a:xfrm>
        </p:spPr>
        <p:txBody>
          <a:bodyPr>
            <a:normAutofit/>
          </a:bodyPr>
          <a:lstStyle/>
          <a:p>
            <a:r>
              <a:rPr lang="cs-CZ" sz="2400" dirty="0" smtClean="0"/>
              <a:t>zámečník</a:t>
            </a:r>
          </a:p>
          <a:p>
            <a:r>
              <a:rPr lang="cs-CZ" sz="2400" dirty="0" smtClean="0"/>
              <a:t>svářeč kovů</a:t>
            </a:r>
          </a:p>
          <a:p>
            <a:r>
              <a:rPr lang="cs-CZ" sz="2400" dirty="0" smtClean="0"/>
              <a:t>konstruktér</a:t>
            </a:r>
          </a:p>
        </p:txBody>
      </p:sp>
      <p:sp>
        <p:nvSpPr>
          <p:cNvPr id="4" name="Zástupný symbol pro obsah 3"/>
          <p:cNvSpPr>
            <a:spLocks noGrp="1"/>
          </p:cNvSpPr>
          <p:nvPr>
            <p:ph sz="half" idx="2"/>
          </p:nvPr>
        </p:nvSpPr>
        <p:spPr>
          <a:xfrm>
            <a:off x="4572000" y="2348880"/>
            <a:ext cx="4038600" cy="1368152"/>
          </a:xfrm>
        </p:spPr>
        <p:txBody>
          <a:bodyPr/>
          <a:lstStyle/>
          <a:p>
            <a:r>
              <a:rPr lang="cs-CZ" sz="2400" dirty="0"/>
              <a:t>Střední průmyslová škola strojnická, Prostějov</a:t>
            </a:r>
            <a:endParaRPr lang="cs-CZ" dirty="0"/>
          </a:p>
        </p:txBody>
      </p:sp>
      <p:sp>
        <p:nvSpPr>
          <p:cNvPr id="6" name="Obdélník 5"/>
          <p:cNvSpPr/>
          <p:nvPr/>
        </p:nvSpPr>
        <p:spPr>
          <a:xfrm>
            <a:off x="467544" y="1412776"/>
            <a:ext cx="8208912" cy="646331"/>
          </a:xfrm>
          <a:prstGeom prst="rect">
            <a:avLst/>
          </a:prstGeom>
        </p:spPr>
        <p:txBody>
          <a:bodyPr wrap="square">
            <a:spAutoFit/>
          </a:bodyPr>
          <a:lstStyle/>
          <a:p>
            <a:pPr algn="just"/>
            <a:r>
              <a:rPr lang="cs-CZ" b="1" dirty="0">
                <a:solidFill>
                  <a:schemeClr val="bg1"/>
                </a:solidFill>
              </a:rPr>
              <a:t>Tradiční výrobce ocelových silničních a železničních mostů a průmyslových hal. Naše výrobky jsou v celé Evropě, v Austrálii i v USA.</a:t>
            </a:r>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5" t="41346" r="23702" b="40000"/>
          <a:stretch/>
        </p:blipFill>
        <p:spPr bwMode="auto">
          <a:xfrm>
            <a:off x="4211960" y="4590488"/>
            <a:ext cx="3960440" cy="99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52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smtClean="0">
                <a:solidFill>
                  <a:srgbClr val="2B0BB5"/>
                </a:solidFill>
              </a:rPr>
              <a:t>Edwards</a:t>
            </a:r>
            <a:r>
              <a:rPr lang="cs-CZ" b="1" dirty="0" smtClean="0">
                <a:solidFill>
                  <a:srgbClr val="2B0BB5"/>
                </a:solidFill>
              </a:rPr>
              <a:t>, s.r.o.</a:t>
            </a:r>
            <a:endParaRPr lang="cs-CZ" b="1" dirty="0">
              <a:solidFill>
                <a:srgbClr val="2B0BB5"/>
              </a:solidFill>
            </a:endParaRPr>
          </a:p>
        </p:txBody>
      </p:sp>
      <p:sp>
        <p:nvSpPr>
          <p:cNvPr id="3" name="Zástupný symbol pro obsah 2"/>
          <p:cNvSpPr>
            <a:spLocks noGrp="1"/>
          </p:cNvSpPr>
          <p:nvPr>
            <p:ph sz="half" idx="1"/>
          </p:nvPr>
        </p:nvSpPr>
        <p:spPr>
          <a:xfrm>
            <a:off x="467544" y="3429000"/>
            <a:ext cx="4038600" cy="1440160"/>
          </a:xfrm>
        </p:spPr>
        <p:txBody>
          <a:bodyPr>
            <a:normAutofit fontScale="92500" lnSpcReduction="20000"/>
          </a:bodyPr>
          <a:lstStyle/>
          <a:p>
            <a:r>
              <a:rPr lang="cs-CZ" sz="2400" dirty="0" smtClean="0"/>
              <a:t>CNC obráběč kovů</a:t>
            </a:r>
          </a:p>
          <a:p>
            <a:r>
              <a:rPr lang="cs-CZ" sz="2400" dirty="0" smtClean="0"/>
              <a:t>vývojový inženýr</a:t>
            </a:r>
          </a:p>
          <a:p>
            <a:r>
              <a:rPr lang="cs-CZ" sz="2400" dirty="0" smtClean="0"/>
              <a:t>technolog</a:t>
            </a:r>
          </a:p>
          <a:p>
            <a:r>
              <a:rPr lang="cs-CZ" sz="2400" dirty="0" smtClean="0"/>
              <a:t>montážní dělník</a:t>
            </a:r>
            <a:endParaRPr lang="cs-CZ" sz="2400" dirty="0"/>
          </a:p>
        </p:txBody>
      </p:sp>
      <p:sp>
        <p:nvSpPr>
          <p:cNvPr id="4" name="Zástupný symbol pro obsah 3"/>
          <p:cNvSpPr>
            <a:spLocks noGrp="1"/>
          </p:cNvSpPr>
          <p:nvPr>
            <p:ph sz="half" idx="2"/>
          </p:nvPr>
        </p:nvSpPr>
        <p:spPr>
          <a:xfrm>
            <a:off x="3635896" y="3284984"/>
            <a:ext cx="4316288" cy="2664296"/>
          </a:xfrm>
        </p:spPr>
        <p:txBody>
          <a:bodyPr>
            <a:normAutofit fontScale="92500" lnSpcReduction="20000"/>
          </a:bodyPr>
          <a:lstStyle/>
          <a:p>
            <a:r>
              <a:rPr lang="cs-CZ" sz="2400" dirty="0" smtClean="0"/>
              <a:t>Střední průmyslová škola strojnická Olomouc</a:t>
            </a:r>
          </a:p>
          <a:p>
            <a:r>
              <a:rPr lang="cs-CZ" sz="2400" dirty="0"/>
              <a:t>Sigmundova střední škola strojírenská, </a:t>
            </a:r>
            <a:r>
              <a:rPr lang="cs-CZ" sz="2400" dirty="0" smtClean="0"/>
              <a:t>Lutín</a:t>
            </a:r>
          </a:p>
          <a:p>
            <a:r>
              <a:rPr lang="cs-CZ" sz="2400" dirty="0"/>
              <a:t>Vysoká škola báňská - Technická univerzita </a:t>
            </a:r>
            <a:r>
              <a:rPr lang="cs-CZ" sz="2400" dirty="0" smtClean="0"/>
              <a:t>Ostrava</a:t>
            </a:r>
          </a:p>
          <a:p>
            <a:r>
              <a:rPr lang="cs-CZ" sz="2400" dirty="0" smtClean="0"/>
              <a:t>Vysoké učení technické v Brně</a:t>
            </a:r>
            <a:endParaRPr lang="cs-CZ" sz="2400"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5658202"/>
            <a:ext cx="3528392" cy="919412"/>
          </a:xfrm>
          <a:prstGeom prst="rect">
            <a:avLst/>
          </a:prstGeom>
        </p:spPr>
      </p:pic>
      <p:sp>
        <p:nvSpPr>
          <p:cNvPr id="6" name="Obdélník 5"/>
          <p:cNvSpPr/>
          <p:nvPr/>
        </p:nvSpPr>
        <p:spPr>
          <a:xfrm>
            <a:off x="467544" y="1484785"/>
            <a:ext cx="8208912" cy="1200329"/>
          </a:xfrm>
          <a:prstGeom prst="rect">
            <a:avLst/>
          </a:prstGeom>
        </p:spPr>
        <p:txBody>
          <a:bodyPr wrap="square">
            <a:spAutoFit/>
          </a:bodyPr>
          <a:lstStyle/>
          <a:p>
            <a:pPr algn="just"/>
            <a:r>
              <a:rPr lang="cs-CZ" b="1" dirty="0" err="1">
                <a:solidFill>
                  <a:schemeClr val="bg1"/>
                </a:solidFill>
              </a:rPr>
              <a:t>Edwards</a:t>
            </a:r>
            <a:r>
              <a:rPr lang="cs-CZ" b="1" dirty="0">
                <a:solidFill>
                  <a:schemeClr val="bg1"/>
                </a:solidFill>
              </a:rPr>
              <a:t> je světovým lídrem v poskytování unikátních řešení v oblasti vakuových technologií. Společnost poskytuje špičkové pracovní prostředí, nadstandardní úroveň bezpečnosti a zdraví při práci, konkurenceschopné mzdy a benefity, etickou </a:t>
            </a:r>
            <a:r>
              <a:rPr lang="cs-CZ" b="1" dirty="0" smtClean="0">
                <a:solidFill>
                  <a:schemeClr val="bg1"/>
                </a:solidFill>
              </a:rPr>
              <a:t>                 a </a:t>
            </a:r>
            <a:r>
              <a:rPr lang="cs-CZ" b="1" dirty="0">
                <a:solidFill>
                  <a:schemeClr val="bg1"/>
                </a:solidFill>
              </a:rPr>
              <a:t>přátelskou firemní kulturu.</a:t>
            </a:r>
          </a:p>
        </p:txBody>
      </p:sp>
    </p:spTree>
    <p:extLst>
      <p:ext uri="{BB962C8B-B14F-4D97-AF65-F5344CB8AC3E}">
        <p14:creationId xmlns:p14="http://schemas.microsoft.com/office/powerpoint/2010/main" val="2836279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FARMAK, a.s.</a:t>
            </a:r>
            <a:endParaRPr lang="cs-CZ" b="1" dirty="0">
              <a:solidFill>
                <a:srgbClr val="2B0BB5"/>
              </a:solidFill>
            </a:endParaRPr>
          </a:p>
        </p:txBody>
      </p:sp>
      <p:sp>
        <p:nvSpPr>
          <p:cNvPr id="3" name="Zástupný symbol pro obsah 2"/>
          <p:cNvSpPr>
            <a:spLocks noGrp="1"/>
          </p:cNvSpPr>
          <p:nvPr>
            <p:ph sz="half" idx="1"/>
          </p:nvPr>
        </p:nvSpPr>
        <p:spPr>
          <a:xfrm>
            <a:off x="450921" y="2708920"/>
            <a:ext cx="3898776" cy="2376265"/>
          </a:xfrm>
        </p:spPr>
        <p:txBody>
          <a:bodyPr>
            <a:normAutofit/>
          </a:bodyPr>
          <a:lstStyle/>
          <a:p>
            <a:pPr lvl="0"/>
            <a:r>
              <a:rPr lang="cs-CZ" sz="2200" dirty="0" smtClean="0"/>
              <a:t>chemik operátor</a:t>
            </a:r>
          </a:p>
          <a:p>
            <a:pPr lvl="0"/>
            <a:r>
              <a:rPr lang="cs-CZ" sz="2200" dirty="0" smtClean="0"/>
              <a:t>syntetik</a:t>
            </a:r>
            <a:endParaRPr lang="cs-CZ" sz="2200" dirty="0"/>
          </a:p>
          <a:p>
            <a:pPr lvl="0"/>
            <a:r>
              <a:rPr lang="cs-CZ" sz="2200" dirty="0" smtClean="0"/>
              <a:t>technolog</a:t>
            </a:r>
            <a:endParaRPr lang="cs-CZ" sz="2200" dirty="0"/>
          </a:p>
          <a:p>
            <a:pPr lvl="0"/>
            <a:r>
              <a:rPr lang="cs-CZ" sz="2200" dirty="0" smtClean="0"/>
              <a:t>analytik</a:t>
            </a:r>
            <a:endParaRPr lang="cs-CZ" sz="2200" dirty="0"/>
          </a:p>
          <a:p>
            <a:r>
              <a:rPr lang="cs-CZ" sz="2200" dirty="0" smtClean="0"/>
              <a:t>specialista </a:t>
            </a:r>
            <a:r>
              <a:rPr lang="cs-CZ" sz="2200" dirty="0"/>
              <a:t>jištění </a:t>
            </a:r>
            <a:r>
              <a:rPr lang="cs-CZ" sz="2200" dirty="0" smtClean="0"/>
              <a:t>jakosti</a:t>
            </a:r>
          </a:p>
        </p:txBody>
      </p:sp>
      <p:sp>
        <p:nvSpPr>
          <p:cNvPr id="4" name="Zástupný symbol pro obsah 3"/>
          <p:cNvSpPr>
            <a:spLocks noGrp="1"/>
          </p:cNvSpPr>
          <p:nvPr>
            <p:ph sz="half" idx="2"/>
          </p:nvPr>
        </p:nvSpPr>
        <p:spPr>
          <a:xfrm>
            <a:off x="4139952" y="2564905"/>
            <a:ext cx="4752528" cy="2592288"/>
          </a:xfrm>
        </p:spPr>
        <p:txBody>
          <a:bodyPr>
            <a:normAutofit/>
          </a:bodyPr>
          <a:lstStyle/>
          <a:p>
            <a:r>
              <a:rPr lang="cs-CZ" sz="2000" dirty="0"/>
              <a:t>Střední škola logistiky a chemie, </a:t>
            </a:r>
            <a:r>
              <a:rPr lang="cs-CZ" sz="2000" dirty="0" smtClean="0"/>
              <a:t>Olomouc</a:t>
            </a:r>
          </a:p>
          <a:p>
            <a:r>
              <a:rPr lang="cs-CZ" sz="2000" dirty="0" smtClean="0"/>
              <a:t>Univerzita Palackého Olomouc</a:t>
            </a:r>
          </a:p>
          <a:p>
            <a:r>
              <a:rPr lang="cs-CZ" sz="2000" dirty="0" smtClean="0"/>
              <a:t>Univerzita Pardubice</a:t>
            </a:r>
          </a:p>
          <a:p>
            <a:r>
              <a:rPr lang="cs-CZ" sz="2000" dirty="0"/>
              <a:t>Střední průmyslová škola chemická </a:t>
            </a:r>
            <a:r>
              <a:rPr lang="cs-CZ" sz="2000" dirty="0" smtClean="0"/>
              <a:t>Brno</a:t>
            </a:r>
          </a:p>
          <a:p>
            <a:r>
              <a:rPr lang="cs-CZ" sz="2000" dirty="0"/>
              <a:t>Střední průmyslová škola chemická akademika Heyrovského, </a:t>
            </a:r>
            <a:r>
              <a:rPr lang="cs-CZ" sz="2000" dirty="0" smtClean="0"/>
              <a:t>Ostrava</a:t>
            </a:r>
            <a:endParaRPr lang="cs-CZ" sz="2000" dirty="0"/>
          </a:p>
        </p:txBody>
      </p:sp>
      <p:sp>
        <p:nvSpPr>
          <p:cNvPr id="6" name="Obdélník 5"/>
          <p:cNvSpPr/>
          <p:nvPr/>
        </p:nvSpPr>
        <p:spPr>
          <a:xfrm>
            <a:off x="467544" y="1441057"/>
            <a:ext cx="8208911" cy="923330"/>
          </a:xfrm>
          <a:prstGeom prst="rect">
            <a:avLst/>
          </a:prstGeom>
        </p:spPr>
        <p:txBody>
          <a:bodyPr wrap="square">
            <a:spAutoFit/>
          </a:bodyPr>
          <a:lstStyle/>
          <a:p>
            <a:pPr algn="just"/>
            <a:r>
              <a:rPr lang="cs-CZ" b="1" dirty="0">
                <a:solidFill>
                  <a:schemeClr val="bg1"/>
                </a:solidFill>
              </a:rPr>
              <a:t>Chemicko-farmaceutická společnost zaměřená na vývoj, výrobu a marketing aktivních farmaceutických ingrediencí – léčivých látek, chemických meziproduktů </a:t>
            </a:r>
            <a:r>
              <a:rPr lang="cs-CZ" b="1" dirty="0" smtClean="0">
                <a:solidFill>
                  <a:schemeClr val="bg1"/>
                </a:solidFill>
              </a:rPr>
              <a:t>       a </a:t>
            </a:r>
            <a:r>
              <a:rPr lang="cs-CZ" b="1" dirty="0">
                <a:solidFill>
                  <a:schemeClr val="bg1"/>
                </a:solidFill>
              </a:rPr>
              <a:t>specialit.</a:t>
            </a:r>
          </a:p>
        </p:txBody>
      </p:sp>
      <p:pic>
        <p:nvPicPr>
          <p:cNvPr id="7" name="Obrázek 6"/>
          <p:cNvPicPr/>
          <p:nvPr/>
        </p:nvPicPr>
        <p:blipFill>
          <a:blip r:embed="rId2" cstate="print">
            <a:extLst>
              <a:ext uri="{28A0092B-C50C-407E-A947-70E740481C1C}">
                <a14:useLocalDpi xmlns:a14="http://schemas.microsoft.com/office/drawing/2010/main" val="0"/>
              </a:ext>
            </a:extLst>
          </a:blip>
          <a:stretch>
            <a:fillRect/>
          </a:stretch>
        </p:blipFill>
        <p:spPr>
          <a:xfrm>
            <a:off x="4716016" y="5301208"/>
            <a:ext cx="3150111" cy="1409958"/>
          </a:xfrm>
          <a:prstGeom prst="rect">
            <a:avLst/>
          </a:prstGeom>
        </p:spPr>
      </p:pic>
    </p:spTree>
    <p:extLst>
      <p:ext uri="{BB962C8B-B14F-4D97-AF65-F5344CB8AC3E}">
        <p14:creationId xmlns:p14="http://schemas.microsoft.com/office/powerpoint/2010/main" val="1905951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smtClean="0">
                <a:solidFill>
                  <a:srgbClr val="2B0BB5"/>
                </a:solidFill>
              </a:rPr>
              <a:t>Flowserve</a:t>
            </a:r>
            <a:r>
              <a:rPr lang="cs-CZ" b="1" dirty="0" smtClean="0">
                <a:solidFill>
                  <a:srgbClr val="2B0BB5"/>
                </a:solidFill>
              </a:rPr>
              <a:t> Czech Republic, s.r.o.</a:t>
            </a:r>
            <a:endParaRPr lang="cs-CZ" b="1" dirty="0">
              <a:solidFill>
                <a:srgbClr val="2B0BB5"/>
              </a:solidFill>
            </a:endParaRPr>
          </a:p>
        </p:txBody>
      </p:sp>
      <p:sp>
        <p:nvSpPr>
          <p:cNvPr id="3" name="Zástupný symbol pro obsah 2"/>
          <p:cNvSpPr>
            <a:spLocks noGrp="1"/>
          </p:cNvSpPr>
          <p:nvPr>
            <p:ph sz="half" idx="1"/>
          </p:nvPr>
        </p:nvSpPr>
        <p:spPr>
          <a:xfrm>
            <a:off x="415208" y="3789041"/>
            <a:ext cx="3898776" cy="1008112"/>
          </a:xfrm>
        </p:spPr>
        <p:txBody>
          <a:bodyPr>
            <a:normAutofit/>
          </a:bodyPr>
          <a:lstStyle/>
          <a:p>
            <a:pPr lvl="0"/>
            <a:r>
              <a:rPr lang="cs-CZ" sz="2200" dirty="0" err="1" smtClean="0"/>
              <a:t>CNC</a:t>
            </a:r>
            <a:r>
              <a:rPr lang="cs-CZ" sz="2200" dirty="0" smtClean="0"/>
              <a:t> operátor</a:t>
            </a:r>
          </a:p>
        </p:txBody>
      </p:sp>
      <p:sp>
        <p:nvSpPr>
          <p:cNvPr id="4" name="Zástupný symbol pro obsah 3"/>
          <p:cNvSpPr>
            <a:spLocks noGrp="1"/>
          </p:cNvSpPr>
          <p:nvPr>
            <p:ph sz="half" idx="2"/>
          </p:nvPr>
        </p:nvSpPr>
        <p:spPr>
          <a:xfrm>
            <a:off x="3825861" y="3789040"/>
            <a:ext cx="5040560" cy="1054623"/>
          </a:xfrm>
        </p:spPr>
        <p:txBody>
          <a:bodyPr>
            <a:normAutofit/>
          </a:bodyPr>
          <a:lstStyle/>
          <a:p>
            <a:r>
              <a:rPr lang="cs-CZ" sz="2400" dirty="0"/>
              <a:t>Sigmundova střední škola strojírenská, </a:t>
            </a:r>
            <a:r>
              <a:rPr lang="cs-CZ" sz="2400" dirty="0" smtClean="0"/>
              <a:t>Lutín</a:t>
            </a:r>
            <a:endParaRPr lang="cs-CZ" sz="2400" dirty="0"/>
          </a:p>
        </p:txBody>
      </p:sp>
      <p:sp>
        <p:nvSpPr>
          <p:cNvPr id="5" name="Zástupný symbol pro obsah 2"/>
          <p:cNvSpPr txBox="1">
            <a:spLocks/>
          </p:cNvSpPr>
          <p:nvPr/>
        </p:nvSpPr>
        <p:spPr>
          <a:xfrm>
            <a:off x="586771" y="1556792"/>
            <a:ext cx="8056512"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None/>
            </a:pPr>
            <a:r>
              <a:rPr lang="cs-CZ" sz="1800" b="1" dirty="0">
                <a:solidFill>
                  <a:schemeClr val="bg1"/>
                </a:solidFill>
              </a:rPr>
              <a:t>Společnost </a:t>
            </a:r>
            <a:r>
              <a:rPr lang="cs-CZ" sz="1800" b="1" dirty="0" err="1">
                <a:solidFill>
                  <a:schemeClr val="bg1"/>
                </a:solidFill>
              </a:rPr>
              <a:t>Flowserve</a:t>
            </a:r>
            <a:r>
              <a:rPr lang="cs-CZ" sz="1800" b="1" dirty="0">
                <a:solidFill>
                  <a:schemeClr val="bg1"/>
                </a:solidFill>
              </a:rPr>
              <a:t> je uznávaným světovým lídrem v oblasti vývoje, výroby </a:t>
            </a:r>
            <a:r>
              <a:rPr lang="cs-CZ" sz="1800" b="1" dirty="0" smtClean="0">
                <a:solidFill>
                  <a:schemeClr val="bg1"/>
                </a:solidFill>
              </a:rPr>
              <a:t>         a  </a:t>
            </a:r>
            <a:r>
              <a:rPr lang="cs-CZ" sz="1800" b="1" dirty="0">
                <a:solidFill>
                  <a:schemeClr val="bg1"/>
                </a:solidFill>
              </a:rPr>
              <a:t>dodávek čerpadel, ventilů a ucpávek. Svým zákazníkům poskytuje své služby </a:t>
            </a:r>
            <a:r>
              <a:rPr lang="cs-CZ" sz="1800" b="1" dirty="0" smtClean="0">
                <a:solidFill>
                  <a:schemeClr val="bg1"/>
                </a:solidFill>
              </a:rPr>
              <a:t>       v </a:t>
            </a:r>
            <a:r>
              <a:rPr lang="cs-CZ" sz="1800" b="1" dirty="0">
                <a:solidFill>
                  <a:schemeClr val="bg1"/>
                </a:solidFill>
              </a:rPr>
              <a:t>širokém spektru, zejména v oblasti těžby a zpracování ropy a zemního plynu, průmyslu chemickém, energetickém a dalších průmyslových odvětvích. Našich více než 18 000 zaměstnanců v 55 zemích denně dokazuje úspěšné propojení globálního dosahu s lokální přítomností.</a:t>
            </a:r>
            <a:endParaRPr lang="cs-CZ" sz="1800" b="1" dirty="0" smtClean="0">
              <a:solidFill>
                <a:schemeClr val="bg1"/>
              </a:solidFill>
            </a:endParaRPr>
          </a:p>
        </p:txBody>
      </p:sp>
      <p:pic>
        <p:nvPicPr>
          <p:cNvPr id="8" name="Obrázek 7"/>
          <p:cNvPicPr/>
          <p:nvPr/>
        </p:nvPicPr>
        <p:blipFill>
          <a:blip r:embed="rId2" cstate="print">
            <a:extLst>
              <a:ext uri="{28A0092B-C50C-407E-A947-70E740481C1C}">
                <a14:useLocalDpi xmlns:a14="http://schemas.microsoft.com/office/drawing/2010/main" val="0"/>
              </a:ext>
            </a:extLst>
          </a:blip>
          <a:stretch>
            <a:fillRect/>
          </a:stretch>
        </p:blipFill>
        <p:spPr>
          <a:xfrm>
            <a:off x="4615027" y="5085184"/>
            <a:ext cx="2864093" cy="1240532"/>
          </a:xfrm>
          <a:prstGeom prst="rect">
            <a:avLst/>
          </a:prstGeom>
        </p:spPr>
      </p:pic>
    </p:spTree>
    <p:extLst>
      <p:ext uri="{BB962C8B-B14F-4D97-AF65-F5344CB8AC3E}">
        <p14:creationId xmlns:p14="http://schemas.microsoft.com/office/powerpoint/2010/main" val="182850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GEMO a.s.</a:t>
            </a:r>
            <a:endParaRPr lang="cs-CZ" b="1" dirty="0">
              <a:solidFill>
                <a:srgbClr val="2B0BB5"/>
              </a:solidFill>
            </a:endParaRPr>
          </a:p>
        </p:txBody>
      </p:sp>
      <p:sp>
        <p:nvSpPr>
          <p:cNvPr id="3" name="Zástupný symbol pro obsah 2"/>
          <p:cNvSpPr>
            <a:spLocks noGrp="1"/>
          </p:cNvSpPr>
          <p:nvPr>
            <p:ph sz="half" idx="1"/>
          </p:nvPr>
        </p:nvSpPr>
        <p:spPr>
          <a:xfrm>
            <a:off x="480465" y="2736215"/>
            <a:ext cx="4038600" cy="3069049"/>
          </a:xfrm>
        </p:spPr>
        <p:txBody>
          <a:bodyPr>
            <a:noAutofit/>
          </a:bodyPr>
          <a:lstStyle/>
          <a:p>
            <a:r>
              <a:rPr lang="cs-CZ" sz="2200" dirty="0" smtClean="0"/>
              <a:t>instalatér</a:t>
            </a:r>
          </a:p>
          <a:p>
            <a:r>
              <a:rPr lang="cs-CZ" sz="2200" dirty="0"/>
              <a:t>t</a:t>
            </a:r>
            <a:r>
              <a:rPr lang="cs-CZ" sz="2200" dirty="0" smtClean="0"/>
              <a:t>esař</a:t>
            </a:r>
          </a:p>
          <a:p>
            <a:r>
              <a:rPr lang="cs-CZ" sz="2200" dirty="0"/>
              <a:t>z</a:t>
            </a:r>
            <a:r>
              <a:rPr lang="cs-CZ" sz="2200" dirty="0" smtClean="0"/>
              <a:t>edník</a:t>
            </a:r>
          </a:p>
          <a:p>
            <a:r>
              <a:rPr lang="cs-CZ" sz="2200" dirty="0"/>
              <a:t>s</a:t>
            </a:r>
            <a:r>
              <a:rPr lang="cs-CZ" sz="2200" dirty="0" smtClean="0"/>
              <a:t>tavební zámečník</a:t>
            </a:r>
          </a:p>
          <a:p>
            <a:r>
              <a:rPr lang="cs-CZ" sz="2200" dirty="0"/>
              <a:t>e</a:t>
            </a:r>
            <a:r>
              <a:rPr lang="cs-CZ" sz="2200" dirty="0" smtClean="0"/>
              <a:t>lektromontér</a:t>
            </a:r>
            <a:endParaRPr lang="cs-CZ" sz="2200" dirty="0"/>
          </a:p>
          <a:p>
            <a:r>
              <a:rPr lang="cs-CZ" sz="2200" dirty="0"/>
              <a:t>s</a:t>
            </a:r>
            <a:r>
              <a:rPr lang="cs-CZ" sz="2200" dirty="0" smtClean="0"/>
              <a:t>tavbyvedoucí</a:t>
            </a:r>
          </a:p>
          <a:p>
            <a:r>
              <a:rPr lang="cs-CZ" sz="2200" dirty="0"/>
              <a:t>p</a:t>
            </a:r>
            <a:r>
              <a:rPr lang="cs-CZ" sz="2200" dirty="0" smtClean="0"/>
              <a:t>řípravář/ </a:t>
            </a:r>
            <a:r>
              <a:rPr lang="cs-CZ" sz="2200" dirty="0" err="1" smtClean="0"/>
              <a:t>ka</a:t>
            </a:r>
            <a:r>
              <a:rPr lang="cs-CZ" sz="2200" dirty="0" smtClean="0"/>
              <a:t> výroby</a:t>
            </a:r>
            <a:endParaRPr lang="cs-CZ" sz="2200" dirty="0"/>
          </a:p>
          <a:p>
            <a:r>
              <a:rPr lang="cs-CZ" sz="2200" dirty="0"/>
              <a:t>r</a:t>
            </a:r>
            <a:r>
              <a:rPr lang="cs-CZ" sz="2200" dirty="0" smtClean="0"/>
              <a:t>ozpočtář/ </a:t>
            </a:r>
            <a:r>
              <a:rPr lang="cs-CZ" sz="2200" dirty="0" err="1" smtClean="0"/>
              <a:t>ka</a:t>
            </a:r>
            <a:endParaRPr lang="cs-CZ" sz="2200" dirty="0" smtClean="0"/>
          </a:p>
        </p:txBody>
      </p:sp>
      <p:sp>
        <p:nvSpPr>
          <p:cNvPr id="4" name="Zástupný symbol pro obsah 3"/>
          <p:cNvSpPr>
            <a:spLocks noGrp="1"/>
          </p:cNvSpPr>
          <p:nvPr>
            <p:ph sz="half" idx="2"/>
          </p:nvPr>
        </p:nvSpPr>
        <p:spPr>
          <a:xfrm>
            <a:off x="3131840" y="2707743"/>
            <a:ext cx="6120680" cy="3097521"/>
          </a:xfrm>
        </p:spPr>
        <p:txBody>
          <a:bodyPr>
            <a:normAutofit lnSpcReduction="10000"/>
          </a:bodyPr>
          <a:lstStyle/>
          <a:p>
            <a:r>
              <a:rPr lang="cs-CZ" sz="2000" dirty="0"/>
              <a:t>Střední škola polytechnická, Olomouc, Rooseveltova </a:t>
            </a:r>
            <a:r>
              <a:rPr lang="cs-CZ" sz="2000" dirty="0" smtClean="0"/>
              <a:t>79</a:t>
            </a:r>
          </a:p>
          <a:p>
            <a:r>
              <a:rPr lang="cs-CZ" sz="2000" dirty="0"/>
              <a:t>Švehlova střední škola polytechnická </a:t>
            </a:r>
            <a:r>
              <a:rPr lang="cs-CZ" sz="2000" dirty="0" smtClean="0"/>
              <a:t>Prostějov</a:t>
            </a:r>
          </a:p>
          <a:p>
            <a:r>
              <a:rPr lang="cs-CZ" sz="2000" dirty="0"/>
              <a:t>SOŠ průmyslová a SOU strojírenské, 796 01 </a:t>
            </a:r>
            <a:r>
              <a:rPr lang="cs-CZ" sz="2000" dirty="0" smtClean="0"/>
              <a:t>Prostějov</a:t>
            </a:r>
          </a:p>
          <a:p>
            <a:r>
              <a:rPr lang="cs-CZ" sz="2000" dirty="0"/>
              <a:t>Střední škola technická, Přerov, </a:t>
            </a:r>
            <a:r>
              <a:rPr lang="cs-CZ" sz="2000" dirty="0" err="1"/>
              <a:t>Kouřílkova</a:t>
            </a:r>
            <a:r>
              <a:rPr lang="cs-CZ" sz="2000" dirty="0"/>
              <a:t> </a:t>
            </a:r>
            <a:r>
              <a:rPr lang="cs-CZ" sz="2000" dirty="0" smtClean="0"/>
              <a:t>8</a:t>
            </a:r>
          </a:p>
          <a:p>
            <a:r>
              <a:rPr lang="cs-CZ" sz="2000" dirty="0"/>
              <a:t>Střední průmyslová škola stavební, Lipník nad </a:t>
            </a:r>
            <a:r>
              <a:rPr lang="cs-CZ" sz="2000" dirty="0" smtClean="0"/>
              <a:t>Bečvou</a:t>
            </a:r>
          </a:p>
          <a:p>
            <a:r>
              <a:rPr lang="cs-CZ" sz="2000" dirty="0"/>
              <a:t>Střední škola železniční, technická a služeb, </a:t>
            </a:r>
            <a:r>
              <a:rPr lang="cs-CZ" sz="2000" dirty="0" smtClean="0"/>
              <a:t>Šumperk</a:t>
            </a:r>
          </a:p>
          <a:p>
            <a:r>
              <a:rPr lang="cs-CZ" sz="2000" dirty="0" smtClean="0"/>
              <a:t>ČVUT </a:t>
            </a:r>
            <a:r>
              <a:rPr lang="cs-CZ" sz="2000" dirty="0"/>
              <a:t>v Praze – Fakulta stavební</a:t>
            </a:r>
          </a:p>
          <a:p>
            <a:r>
              <a:rPr lang="cs-CZ" sz="2000" dirty="0"/>
              <a:t>Stavební fakulta VUT v </a:t>
            </a:r>
            <a:r>
              <a:rPr lang="cs-CZ" sz="2000" dirty="0" smtClean="0"/>
              <a:t>Brně </a:t>
            </a:r>
            <a:endParaRPr lang="cs-CZ" sz="2000" dirty="0"/>
          </a:p>
          <a:p>
            <a:endParaRPr lang="cs-CZ" sz="2000" dirty="0" smtClean="0"/>
          </a:p>
          <a:p>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5805264"/>
            <a:ext cx="4008170" cy="872843"/>
          </a:xfrm>
          <a:prstGeom prst="rect">
            <a:avLst/>
          </a:prstGeom>
        </p:spPr>
      </p:pic>
      <p:sp>
        <p:nvSpPr>
          <p:cNvPr id="6" name="Obdélník 5"/>
          <p:cNvSpPr/>
          <p:nvPr/>
        </p:nvSpPr>
        <p:spPr>
          <a:xfrm>
            <a:off x="467544" y="1412776"/>
            <a:ext cx="8208912" cy="1200329"/>
          </a:xfrm>
          <a:prstGeom prst="rect">
            <a:avLst/>
          </a:prstGeom>
        </p:spPr>
        <p:txBody>
          <a:bodyPr wrap="square">
            <a:spAutoFit/>
          </a:bodyPr>
          <a:lstStyle/>
          <a:p>
            <a:pPr algn="just"/>
            <a:r>
              <a:rPr lang="cs-CZ" b="1" dirty="0">
                <a:solidFill>
                  <a:schemeClr val="bg1"/>
                </a:solidFill>
              </a:rPr>
              <a:t>Česká stavební společnost GEMO a.s. patří se svými cca 500 kmenovými zaměstnanci ke špičkám v oboru pozemního stavitelství. Od r. 1990 mění přítomnost </a:t>
            </a:r>
            <a:r>
              <a:rPr lang="cs-CZ" b="1" dirty="0" smtClean="0">
                <a:solidFill>
                  <a:schemeClr val="bg1"/>
                </a:solidFill>
              </a:rPr>
              <a:t>                          v </a:t>
            </a:r>
            <a:r>
              <a:rPr lang="cs-CZ" b="1" dirty="0">
                <a:solidFill>
                  <a:schemeClr val="bg1"/>
                </a:solidFill>
              </a:rPr>
              <a:t>budoucnost vytvářením nového a moderního životního prostoru při realizaci bytové výstavby, výrobních prostor či obchodních center v ČR a na Slovensku.</a:t>
            </a:r>
          </a:p>
        </p:txBody>
      </p:sp>
    </p:spTree>
    <p:extLst>
      <p:ext uri="{BB962C8B-B14F-4D97-AF65-F5344CB8AC3E}">
        <p14:creationId xmlns:p14="http://schemas.microsoft.com/office/powerpoint/2010/main" val="41449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a:solidFill>
                  <a:srgbClr val="2B0BB5"/>
                </a:solidFill>
              </a:rPr>
              <a:t>Generali</a:t>
            </a:r>
            <a:r>
              <a:rPr lang="cs-CZ" b="1" dirty="0">
                <a:solidFill>
                  <a:srgbClr val="2B0BB5"/>
                </a:solidFill>
              </a:rPr>
              <a:t> Pojišťovna a.s.</a:t>
            </a:r>
          </a:p>
        </p:txBody>
      </p:sp>
      <p:sp>
        <p:nvSpPr>
          <p:cNvPr id="3" name="Zástupný symbol pro obsah 2"/>
          <p:cNvSpPr>
            <a:spLocks noGrp="1"/>
          </p:cNvSpPr>
          <p:nvPr>
            <p:ph sz="half" idx="1"/>
          </p:nvPr>
        </p:nvSpPr>
        <p:spPr>
          <a:xfrm>
            <a:off x="467544" y="3356992"/>
            <a:ext cx="2818656" cy="2664296"/>
          </a:xfrm>
        </p:spPr>
        <p:txBody>
          <a:bodyPr>
            <a:normAutofit/>
          </a:bodyPr>
          <a:lstStyle/>
          <a:p>
            <a:r>
              <a:rPr lang="cs-CZ" sz="2200" dirty="0"/>
              <a:t>přepážkový </a:t>
            </a:r>
            <a:r>
              <a:rPr lang="cs-CZ" sz="2200" dirty="0" smtClean="0"/>
              <a:t>pracovník</a:t>
            </a:r>
          </a:p>
          <a:p>
            <a:r>
              <a:rPr lang="cs-CZ" sz="2200" dirty="0" smtClean="0"/>
              <a:t>odborný poradce</a:t>
            </a:r>
          </a:p>
          <a:p>
            <a:r>
              <a:rPr lang="cs-CZ" sz="2200" dirty="0" smtClean="0"/>
              <a:t>specialisté </a:t>
            </a:r>
            <a:r>
              <a:rPr lang="cs-CZ" sz="2200" dirty="0"/>
              <a:t>v </a:t>
            </a:r>
            <a:r>
              <a:rPr lang="cs-CZ" sz="2200" dirty="0" smtClean="0"/>
              <a:t>pojišťovnictví</a:t>
            </a:r>
          </a:p>
          <a:p>
            <a:r>
              <a:rPr lang="cs-CZ" sz="2200" dirty="0" smtClean="0"/>
              <a:t>administrativní pozice</a:t>
            </a:r>
          </a:p>
          <a:p>
            <a:endParaRPr lang="cs-CZ" sz="2400" dirty="0"/>
          </a:p>
          <a:p>
            <a:endParaRPr lang="cs-CZ" sz="2400" dirty="0" smtClean="0"/>
          </a:p>
        </p:txBody>
      </p:sp>
      <p:sp>
        <p:nvSpPr>
          <p:cNvPr id="6" name="Obdélník 5"/>
          <p:cNvSpPr/>
          <p:nvPr/>
        </p:nvSpPr>
        <p:spPr>
          <a:xfrm>
            <a:off x="467544" y="1484784"/>
            <a:ext cx="8208912" cy="1477328"/>
          </a:xfrm>
          <a:prstGeom prst="rect">
            <a:avLst/>
          </a:prstGeom>
        </p:spPr>
        <p:txBody>
          <a:bodyPr wrap="square">
            <a:spAutoFit/>
          </a:bodyPr>
          <a:lstStyle/>
          <a:p>
            <a:pPr algn="just"/>
            <a:r>
              <a:rPr lang="cs-CZ" b="1" dirty="0" err="1">
                <a:solidFill>
                  <a:schemeClr val="bg1"/>
                </a:solidFill>
              </a:rPr>
              <a:t>Generali</a:t>
            </a:r>
            <a:r>
              <a:rPr lang="cs-CZ" b="1" dirty="0">
                <a:solidFill>
                  <a:schemeClr val="bg1"/>
                </a:solidFill>
              </a:rPr>
              <a:t> Pojišťovna a. s. je komplexní pojišťovnou, pro kterou pracuje bezmála 2 000 zaměstnanců a spolupracovníků v celé ČR. Svým klientům nabízíme v oblasti životního i neživotního pojištění rozsáhlý servis a bezplatné poradenství při volbě optimálního pojistného krytí. Klademe důraz na individuální přístup ke klientům a jejich potřebám</a:t>
            </a:r>
            <a:r>
              <a:rPr lang="cs-CZ" b="1" dirty="0" smtClean="0">
                <a:solidFill>
                  <a:schemeClr val="bg1"/>
                </a:solidFill>
              </a:rPr>
              <a:t>.</a:t>
            </a:r>
          </a:p>
        </p:txBody>
      </p:sp>
      <p:pic>
        <p:nvPicPr>
          <p:cNvPr id="5" name="Obrázek 4"/>
          <p:cNvPicPr/>
          <p:nvPr/>
        </p:nvPicPr>
        <p:blipFill rotWithShape="1">
          <a:blip r:embed="rId2" cstate="print">
            <a:extLst>
              <a:ext uri="{28A0092B-C50C-407E-A947-70E740481C1C}">
                <a14:useLocalDpi xmlns:a14="http://schemas.microsoft.com/office/drawing/2010/main" val="0"/>
              </a:ext>
            </a:extLst>
          </a:blip>
          <a:srcRect l="20293" t="15190" r="21387" b="6303"/>
          <a:stretch/>
        </p:blipFill>
        <p:spPr bwMode="auto">
          <a:xfrm>
            <a:off x="6012160" y="3861048"/>
            <a:ext cx="2203629" cy="20370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5886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Globus ČR, v.o.s.</a:t>
            </a:r>
            <a:endParaRPr lang="cs-CZ" b="1" dirty="0">
              <a:solidFill>
                <a:srgbClr val="2B0BB5"/>
              </a:solidFill>
            </a:endParaRPr>
          </a:p>
        </p:txBody>
      </p:sp>
      <p:sp>
        <p:nvSpPr>
          <p:cNvPr id="3" name="Zástupný symbol pro obsah 2"/>
          <p:cNvSpPr>
            <a:spLocks noGrp="1"/>
          </p:cNvSpPr>
          <p:nvPr>
            <p:ph sz="half" idx="1"/>
          </p:nvPr>
        </p:nvSpPr>
        <p:spPr>
          <a:xfrm>
            <a:off x="467544" y="2924944"/>
            <a:ext cx="2818656" cy="1933675"/>
          </a:xfrm>
        </p:spPr>
        <p:txBody>
          <a:bodyPr>
            <a:normAutofit fontScale="92500" lnSpcReduction="10000"/>
          </a:bodyPr>
          <a:lstStyle/>
          <a:p>
            <a:r>
              <a:rPr lang="cs-CZ" sz="2400" dirty="0" smtClean="0"/>
              <a:t>prodavač</a:t>
            </a:r>
          </a:p>
          <a:p>
            <a:r>
              <a:rPr lang="cs-CZ" sz="2400" dirty="0" smtClean="0"/>
              <a:t>pekař</a:t>
            </a:r>
          </a:p>
          <a:p>
            <a:r>
              <a:rPr lang="cs-CZ" sz="2400" dirty="0" smtClean="0"/>
              <a:t>cukrář</a:t>
            </a:r>
          </a:p>
          <a:p>
            <a:r>
              <a:rPr lang="cs-CZ" sz="2400" dirty="0" smtClean="0"/>
              <a:t>řezník</a:t>
            </a:r>
          </a:p>
          <a:p>
            <a:r>
              <a:rPr lang="cs-CZ" sz="2400" dirty="0" smtClean="0"/>
              <a:t>kuchař</a:t>
            </a:r>
          </a:p>
        </p:txBody>
      </p:sp>
      <p:sp>
        <p:nvSpPr>
          <p:cNvPr id="4" name="Zástupný symbol pro obsah 3"/>
          <p:cNvSpPr>
            <a:spLocks noGrp="1"/>
          </p:cNvSpPr>
          <p:nvPr>
            <p:ph sz="half" idx="2"/>
          </p:nvPr>
        </p:nvSpPr>
        <p:spPr>
          <a:xfrm>
            <a:off x="2555776" y="2924944"/>
            <a:ext cx="4896544" cy="2088232"/>
          </a:xfrm>
        </p:spPr>
        <p:txBody>
          <a:bodyPr>
            <a:noAutofit/>
          </a:bodyPr>
          <a:lstStyle/>
          <a:p>
            <a:r>
              <a:rPr lang="cs-CZ" sz="2400" dirty="0"/>
              <a:t>Moravská střední škola s.r.o</a:t>
            </a:r>
            <a:r>
              <a:rPr lang="cs-CZ" sz="2400" dirty="0" smtClean="0"/>
              <a:t>.</a:t>
            </a:r>
          </a:p>
          <a:p>
            <a:r>
              <a:rPr lang="cs-CZ" sz="2400" dirty="0"/>
              <a:t>Odborné učiliště a Praktická škola, </a:t>
            </a:r>
            <a:r>
              <a:rPr lang="cs-CZ" sz="2400" dirty="0" smtClean="0"/>
              <a:t>Mohelnice</a:t>
            </a:r>
          </a:p>
          <a:p>
            <a:r>
              <a:rPr lang="cs-CZ" sz="2400" dirty="0"/>
              <a:t>Střední škola gastronomie a farmářství </a:t>
            </a:r>
            <a:r>
              <a:rPr lang="cs-CZ" sz="2400" dirty="0" smtClean="0"/>
              <a:t>Jeseník</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797152"/>
            <a:ext cx="2201892" cy="1818567"/>
          </a:xfrm>
          <a:prstGeom prst="rect">
            <a:avLst/>
          </a:prstGeom>
        </p:spPr>
      </p:pic>
      <p:sp>
        <p:nvSpPr>
          <p:cNvPr id="6" name="Obdélník 5"/>
          <p:cNvSpPr/>
          <p:nvPr/>
        </p:nvSpPr>
        <p:spPr>
          <a:xfrm>
            <a:off x="467544" y="1484784"/>
            <a:ext cx="8208912" cy="1200329"/>
          </a:xfrm>
          <a:prstGeom prst="rect">
            <a:avLst/>
          </a:prstGeom>
        </p:spPr>
        <p:txBody>
          <a:bodyPr wrap="square">
            <a:spAutoFit/>
          </a:bodyPr>
          <a:lstStyle/>
          <a:p>
            <a:pPr algn="just"/>
            <a:r>
              <a:rPr lang="cs-CZ" b="1" dirty="0">
                <a:solidFill>
                  <a:schemeClr val="bg1"/>
                </a:solidFill>
              </a:rPr>
              <a:t>Jsme obchod, který neprodává jen zboží od dodavatelů, ale má také svoji vlastní výrobu – pekárnu, řeznictví a také restauraci. Můžete si tak u nás koupit čerstvé pečivo, které zde vyrábíme, uzeniny přímo z naší výroby a v naší restauraci přímo před Vámi připravíme na minutkovém baru jídlo</a:t>
            </a:r>
            <a:r>
              <a:rPr lang="cs-CZ" b="1" dirty="0" smtClean="0">
                <a:solidFill>
                  <a:schemeClr val="bg1"/>
                </a:solidFill>
              </a:rPr>
              <a:t>.</a:t>
            </a:r>
          </a:p>
        </p:txBody>
      </p:sp>
    </p:spTree>
    <p:extLst>
      <p:ext uri="{BB962C8B-B14F-4D97-AF65-F5344CB8AC3E}">
        <p14:creationId xmlns:p14="http://schemas.microsoft.com/office/powerpoint/2010/main" val="416696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ADM Olomouc s.r.o.</a:t>
            </a:r>
            <a:r>
              <a:rPr lang="cs-CZ" b="1" dirty="0" smtClean="0">
                <a:solidFill>
                  <a:schemeClr val="tx2"/>
                </a:solidFill>
              </a:rPr>
              <a:t>.</a:t>
            </a:r>
            <a:endParaRPr lang="cs-CZ" dirty="0"/>
          </a:p>
        </p:txBody>
      </p:sp>
      <p:sp>
        <p:nvSpPr>
          <p:cNvPr id="3" name="Zástupný symbol pro obsah 2"/>
          <p:cNvSpPr>
            <a:spLocks noGrp="1"/>
          </p:cNvSpPr>
          <p:nvPr>
            <p:ph sz="half" idx="1"/>
          </p:nvPr>
        </p:nvSpPr>
        <p:spPr>
          <a:xfrm>
            <a:off x="492152" y="3009347"/>
            <a:ext cx="3456384" cy="3603275"/>
          </a:xfrm>
        </p:spPr>
        <p:txBody>
          <a:bodyPr>
            <a:normAutofit/>
          </a:bodyPr>
          <a:lstStyle/>
          <a:p>
            <a:r>
              <a:rPr lang="cs-CZ" sz="2400" dirty="0" smtClean="0"/>
              <a:t>chemik operátor</a:t>
            </a:r>
          </a:p>
          <a:p>
            <a:r>
              <a:rPr lang="cs-CZ" sz="2400" dirty="0" smtClean="0"/>
              <a:t>elektrikář </a:t>
            </a:r>
            <a:r>
              <a:rPr lang="cs-CZ" sz="2400" dirty="0"/>
              <a:t>s osvědčením na vysoké </a:t>
            </a:r>
            <a:r>
              <a:rPr lang="cs-CZ" sz="2400" dirty="0" smtClean="0"/>
              <a:t>napětí</a:t>
            </a:r>
          </a:p>
          <a:p>
            <a:r>
              <a:rPr lang="cs-CZ" sz="2400" dirty="0" smtClean="0"/>
              <a:t> </a:t>
            </a:r>
            <a:r>
              <a:rPr lang="cs-CZ" sz="2400" dirty="0"/>
              <a:t>strojní </a:t>
            </a:r>
            <a:r>
              <a:rPr lang="cs-CZ" sz="2400" dirty="0" smtClean="0"/>
              <a:t>mechanik</a:t>
            </a:r>
            <a:endParaRPr lang="cs-CZ" sz="2400" dirty="0"/>
          </a:p>
          <a:p>
            <a:r>
              <a:rPr lang="cs-CZ" sz="2400" dirty="0" smtClean="0"/>
              <a:t> </a:t>
            </a:r>
            <a:r>
              <a:rPr lang="cs-CZ" sz="2400" dirty="0"/>
              <a:t>provozní a procesní </a:t>
            </a:r>
            <a:r>
              <a:rPr lang="cs-CZ" sz="2400" dirty="0" smtClean="0"/>
              <a:t>     inženýr</a:t>
            </a:r>
            <a:endParaRPr lang="cs-CZ" sz="2400" dirty="0"/>
          </a:p>
          <a:p>
            <a:endParaRPr lang="cs-CZ" sz="2400" b="1" dirty="0">
              <a:solidFill>
                <a:schemeClr val="bg1"/>
              </a:solidFill>
            </a:endParaRPr>
          </a:p>
        </p:txBody>
      </p:sp>
      <p:sp>
        <p:nvSpPr>
          <p:cNvPr id="4" name="Zástupný symbol pro obsah 3"/>
          <p:cNvSpPr>
            <a:spLocks noGrp="1"/>
          </p:cNvSpPr>
          <p:nvPr>
            <p:ph sz="half" idx="2"/>
          </p:nvPr>
        </p:nvSpPr>
        <p:spPr>
          <a:xfrm>
            <a:off x="3749667" y="2852936"/>
            <a:ext cx="4951397" cy="3531267"/>
          </a:xfrm>
        </p:spPr>
        <p:txBody>
          <a:bodyPr>
            <a:noAutofit/>
          </a:bodyPr>
          <a:lstStyle/>
          <a:p>
            <a:r>
              <a:rPr lang="cs-CZ" sz="2000" dirty="0" smtClean="0"/>
              <a:t>Střední </a:t>
            </a:r>
            <a:r>
              <a:rPr lang="cs-CZ" sz="2000" dirty="0"/>
              <a:t>škola polytechnická, Olomouc, Rooseveltova </a:t>
            </a:r>
            <a:r>
              <a:rPr lang="cs-CZ" sz="2000" dirty="0" smtClean="0"/>
              <a:t>79</a:t>
            </a:r>
          </a:p>
          <a:p>
            <a:r>
              <a:rPr lang="cs-CZ" sz="2000" dirty="0" smtClean="0"/>
              <a:t>Střední </a:t>
            </a:r>
            <a:r>
              <a:rPr lang="cs-CZ" sz="2000" dirty="0"/>
              <a:t>škola logistiky a chemie, Olomouc, U Hradiska </a:t>
            </a:r>
            <a:r>
              <a:rPr lang="cs-CZ" sz="2000" dirty="0" smtClean="0"/>
              <a:t>29</a:t>
            </a:r>
          </a:p>
          <a:p>
            <a:r>
              <a:rPr lang="cs-CZ" sz="2000" dirty="0" smtClean="0"/>
              <a:t>Vyšší </a:t>
            </a:r>
            <a:r>
              <a:rPr lang="cs-CZ" sz="2000" dirty="0"/>
              <a:t>odborná škola a Střední průmyslová škola elektrotechnická, Olomouc, Božetěchova 3</a:t>
            </a:r>
            <a:endParaRPr lang="cs-CZ" sz="2000" dirty="0">
              <a:solidFill>
                <a:schemeClr val="bg1"/>
              </a:solidFill>
            </a:endParaRPr>
          </a:p>
        </p:txBody>
      </p:sp>
      <p:pic>
        <p:nvPicPr>
          <p:cNvPr id="8" name="Obrázek 7"/>
          <p:cNvPicPr/>
          <p:nvPr/>
        </p:nvPicPr>
        <p:blipFill>
          <a:blip r:embed="rId2" cstate="print">
            <a:extLst>
              <a:ext uri="{28A0092B-C50C-407E-A947-70E740481C1C}">
                <a14:useLocalDpi xmlns:a14="http://schemas.microsoft.com/office/drawing/2010/main" val="0"/>
              </a:ext>
            </a:extLst>
          </a:blip>
          <a:stretch>
            <a:fillRect/>
          </a:stretch>
        </p:blipFill>
        <p:spPr>
          <a:xfrm>
            <a:off x="6372200" y="4970143"/>
            <a:ext cx="2040832" cy="1718041"/>
          </a:xfrm>
          <a:prstGeom prst="rect">
            <a:avLst/>
          </a:prstGeom>
        </p:spPr>
      </p:pic>
      <p:sp>
        <p:nvSpPr>
          <p:cNvPr id="5" name="Obdélník 4"/>
          <p:cNvSpPr/>
          <p:nvPr/>
        </p:nvSpPr>
        <p:spPr>
          <a:xfrm>
            <a:off x="492152" y="1493693"/>
            <a:ext cx="8208912" cy="1200329"/>
          </a:xfrm>
          <a:prstGeom prst="rect">
            <a:avLst/>
          </a:prstGeom>
        </p:spPr>
        <p:txBody>
          <a:bodyPr wrap="square">
            <a:spAutoFit/>
          </a:bodyPr>
          <a:lstStyle/>
          <a:p>
            <a:r>
              <a:rPr lang="cs-CZ" b="1" dirty="0">
                <a:solidFill>
                  <a:schemeClr val="bg1"/>
                </a:solidFill>
              </a:rPr>
              <a:t>ADM Olomouc s.r.o.  je jedním z největších dodavatelů jedlých rostlinných olejů v ČR.  Lisujeme a rafinujeme olej z řepky a slunečnice. Naše produkty míří k různým průmyslovým výrobcům finálních produktů, jako jsou balené oleje v lahvích, majonézy, saláty, smažené a fritované výrobky a celé řady dalších.</a:t>
            </a:r>
          </a:p>
        </p:txBody>
      </p:sp>
    </p:spTree>
    <p:extLst>
      <p:ext uri="{BB962C8B-B14F-4D97-AF65-F5344CB8AC3E}">
        <p14:creationId xmlns:p14="http://schemas.microsoft.com/office/powerpoint/2010/main" val="4051175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HELLA AUTOTECHNIK NOVA, s.r.o.</a:t>
            </a:r>
            <a:endParaRPr lang="cs-CZ" b="1" dirty="0">
              <a:solidFill>
                <a:srgbClr val="2B0BB5"/>
              </a:solidFill>
            </a:endParaRPr>
          </a:p>
        </p:txBody>
      </p:sp>
      <p:sp>
        <p:nvSpPr>
          <p:cNvPr id="3" name="Zástupný symbol pro obsah 2"/>
          <p:cNvSpPr>
            <a:spLocks noGrp="1"/>
          </p:cNvSpPr>
          <p:nvPr>
            <p:ph sz="half" idx="1"/>
          </p:nvPr>
        </p:nvSpPr>
        <p:spPr>
          <a:xfrm>
            <a:off x="539552" y="2962113"/>
            <a:ext cx="2880320" cy="2952328"/>
          </a:xfrm>
        </p:spPr>
        <p:txBody>
          <a:bodyPr>
            <a:normAutofit/>
          </a:bodyPr>
          <a:lstStyle/>
          <a:p>
            <a:r>
              <a:rPr lang="cs-CZ" sz="2200" dirty="0"/>
              <a:t>s</a:t>
            </a:r>
            <a:r>
              <a:rPr lang="cs-CZ" sz="2200" dirty="0" smtClean="0"/>
              <a:t>eřizovač</a:t>
            </a:r>
          </a:p>
          <a:p>
            <a:r>
              <a:rPr lang="cs-CZ" sz="2200" dirty="0" smtClean="0"/>
              <a:t>procesní inženýr</a:t>
            </a:r>
          </a:p>
          <a:p>
            <a:r>
              <a:rPr lang="cs-CZ" sz="2200" dirty="0" smtClean="0"/>
              <a:t>logistický inženýr</a:t>
            </a:r>
          </a:p>
          <a:p>
            <a:r>
              <a:rPr lang="cs-CZ" sz="2200" dirty="0" smtClean="0"/>
              <a:t>výrobní inženýr</a:t>
            </a:r>
          </a:p>
          <a:p>
            <a:r>
              <a:rPr lang="cs-CZ" sz="2200" dirty="0" smtClean="0"/>
              <a:t>elektronik </a:t>
            </a:r>
            <a:r>
              <a:rPr lang="cs-CZ" sz="2200" dirty="0"/>
              <a:t>(SW/HW</a:t>
            </a:r>
            <a:r>
              <a:rPr lang="cs-CZ" sz="2200" dirty="0" smtClean="0"/>
              <a:t>)</a:t>
            </a:r>
          </a:p>
          <a:p>
            <a:r>
              <a:rPr lang="cs-CZ" sz="2200" dirty="0" smtClean="0"/>
              <a:t>IT specialista</a:t>
            </a:r>
          </a:p>
          <a:p>
            <a:endParaRPr lang="cs-CZ" sz="2000" dirty="0" smtClean="0"/>
          </a:p>
        </p:txBody>
      </p:sp>
      <p:sp>
        <p:nvSpPr>
          <p:cNvPr id="4" name="Zástupný symbol pro obsah 3"/>
          <p:cNvSpPr>
            <a:spLocks noGrp="1"/>
          </p:cNvSpPr>
          <p:nvPr>
            <p:ph sz="half" idx="2"/>
          </p:nvPr>
        </p:nvSpPr>
        <p:spPr>
          <a:xfrm>
            <a:off x="3383360" y="3041576"/>
            <a:ext cx="5653136" cy="3816424"/>
          </a:xfrm>
        </p:spPr>
        <p:txBody>
          <a:bodyPr>
            <a:normAutofit/>
          </a:bodyPr>
          <a:lstStyle/>
          <a:p>
            <a:r>
              <a:rPr lang="cs-CZ" sz="2000" dirty="0"/>
              <a:t>Vysoká škola báňská - Technická univerzita </a:t>
            </a:r>
            <a:r>
              <a:rPr lang="cs-CZ" sz="2000" dirty="0" smtClean="0"/>
              <a:t>Ostrava</a:t>
            </a:r>
          </a:p>
          <a:p>
            <a:r>
              <a:rPr lang="cs-CZ" sz="2000" dirty="0"/>
              <a:t>Vysoké učení technické v </a:t>
            </a:r>
            <a:r>
              <a:rPr lang="cs-CZ" sz="2000" dirty="0" smtClean="0"/>
              <a:t>Brně</a:t>
            </a:r>
          </a:p>
          <a:p>
            <a:r>
              <a:rPr lang="es-ES" sz="2000" dirty="0"/>
              <a:t>Univerzita Tomáše Bati ve </a:t>
            </a:r>
            <a:r>
              <a:rPr lang="es-ES" sz="2000" dirty="0" smtClean="0"/>
              <a:t>Zlíně</a:t>
            </a:r>
            <a:endParaRPr lang="cs-CZ" sz="2000" dirty="0" smtClean="0"/>
          </a:p>
          <a:p>
            <a:r>
              <a:rPr lang="cs-CZ" sz="2000" dirty="0"/>
              <a:t>Univerzita Palackého v </a:t>
            </a:r>
            <a:r>
              <a:rPr lang="cs-CZ" sz="2000" dirty="0" smtClean="0"/>
              <a:t>Olomouci</a:t>
            </a:r>
          </a:p>
          <a:p>
            <a:r>
              <a:rPr lang="cs-CZ" sz="2000" dirty="0"/>
              <a:t>VOŠ a SPŠE </a:t>
            </a:r>
            <a:r>
              <a:rPr lang="cs-CZ" sz="2000" dirty="0" smtClean="0"/>
              <a:t>Olomouc</a:t>
            </a:r>
          </a:p>
          <a:p>
            <a:r>
              <a:rPr lang="cs-CZ" sz="2000" dirty="0"/>
              <a:t>VOŠ a SŠ automobilní, </a:t>
            </a:r>
            <a:r>
              <a:rPr lang="cs-CZ" sz="2000" dirty="0" smtClean="0"/>
              <a:t>Zábřeh</a:t>
            </a:r>
          </a:p>
          <a:p>
            <a:r>
              <a:rPr lang="cs-CZ" sz="2000" dirty="0"/>
              <a:t>Střední průmyslová škola strojnická </a:t>
            </a:r>
            <a:r>
              <a:rPr lang="cs-CZ" sz="2000" dirty="0" smtClean="0"/>
              <a:t>Olomouc</a:t>
            </a:r>
          </a:p>
          <a:p>
            <a:r>
              <a:rPr lang="cs-CZ" sz="2000" dirty="0"/>
              <a:t>Střední škola technická a zemědělská Mohelnice</a:t>
            </a:r>
            <a:endParaRPr lang="cs-CZ" sz="2000" dirty="0" smtClean="0"/>
          </a:p>
          <a:p>
            <a:endParaRPr lang="cs-CZ" sz="2000" dirty="0"/>
          </a:p>
        </p:txBody>
      </p:sp>
      <p:sp>
        <p:nvSpPr>
          <p:cNvPr id="6" name="Obdélník 5"/>
          <p:cNvSpPr/>
          <p:nvPr/>
        </p:nvSpPr>
        <p:spPr>
          <a:xfrm>
            <a:off x="539552" y="1484785"/>
            <a:ext cx="8136904" cy="1477328"/>
          </a:xfrm>
          <a:prstGeom prst="rect">
            <a:avLst/>
          </a:prstGeom>
        </p:spPr>
        <p:txBody>
          <a:bodyPr wrap="square">
            <a:spAutoFit/>
          </a:bodyPr>
          <a:lstStyle/>
          <a:p>
            <a:pPr algn="just"/>
            <a:r>
              <a:rPr lang="cs-CZ" b="1" dirty="0">
                <a:solidFill>
                  <a:schemeClr val="bg1"/>
                </a:solidFill>
              </a:rPr>
              <a:t>Společnost HELLA v České republice se zaměřuje jak na výrobu předních světlometů a zadních skupinových svítilen do automobilů nejprestižnějších světových automobilek, tak prostřednictvím jednoho z největších technických center v rámci skupiny HELLA, také na vývoj světelné techniky a elektroniky následně vyráběné </a:t>
            </a:r>
            <a:r>
              <a:rPr lang="cs-CZ" b="1" dirty="0" smtClean="0">
                <a:solidFill>
                  <a:schemeClr val="bg1"/>
                </a:solidFill>
              </a:rPr>
              <a:t>       v </a:t>
            </a:r>
            <a:r>
              <a:rPr lang="cs-CZ" b="1" dirty="0">
                <a:solidFill>
                  <a:schemeClr val="bg1"/>
                </a:solidFill>
              </a:rPr>
              <a:t>závodech skupiny HELLA po celém světě</a:t>
            </a:r>
            <a:r>
              <a:rPr lang="cs-CZ" b="1" dirty="0" smtClean="0">
                <a:solidFill>
                  <a:schemeClr val="bg1"/>
                </a:solidFill>
              </a:rPr>
              <a:t>.</a:t>
            </a:r>
          </a:p>
        </p:txBody>
      </p:sp>
      <p:pic>
        <p:nvPicPr>
          <p:cNvPr id="225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03" t="32500" r="28317" b="21731"/>
          <a:stretch/>
        </p:blipFill>
        <p:spPr bwMode="auto">
          <a:xfrm>
            <a:off x="1331640" y="5445224"/>
            <a:ext cx="1569094" cy="121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74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12968" cy="1143000"/>
          </a:xfrm>
          <a:solidFill>
            <a:srgbClr val="FFFF00"/>
          </a:solidFill>
        </p:spPr>
        <p:txBody>
          <a:bodyPr>
            <a:normAutofit/>
          </a:bodyPr>
          <a:lstStyle/>
          <a:p>
            <a:r>
              <a:rPr lang="cs-CZ" b="1" dirty="0" err="1" smtClean="0">
                <a:solidFill>
                  <a:srgbClr val="2B0BB5"/>
                </a:solidFill>
              </a:rPr>
              <a:t>Honeywell</a:t>
            </a:r>
            <a:r>
              <a:rPr lang="cs-CZ" b="1" dirty="0" smtClean="0">
                <a:solidFill>
                  <a:srgbClr val="2B0BB5"/>
                </a:solidFill>
              </a:rPr>
              <a:t> </a:t>
            </a:r>
            <a:r>
              <a:rPr lang="cs-CZ" b="1" dirty="0" err="1" smtClean="0">
                <a:solidFill>
                  <a:srgbClr val="2B0BB5"/>
                </a:solidFill>
              </a:rPr>
              <a:t>Aerospace</a:t>
            </a:r>
            <a:r>
              <a:rPr lang="cs-CZ" b="1" dirty="0" smtClean="0">
                <a:solidFill>
                  <a:srgbClr val="2B0BB5"/>
                </a:solidFill>
              </a:rPr>
              <a:t> Olomouc s.r.o.</a:t>
            </a:r>
            <a:endParaRPr lang="cs-CZ" b="1" dirty="0">
              <a:solidFill>
                <a:srgbClr val="2B0BB5"/>
              </a:solidFill>
            </a:endParaRPr>
          </a:p>
        </p:txBody>
      </p:sp>
      <p:sp>
        <p:nvSpPr>
          <p:cNvPr id="3" name="Zástupný symbol pro obsah 2"/>
          <p:cNvSpPr>
            <a:spLocks noGrp="1"/>
          </p:cNvSpPr>
          <p:nvPr>
            <p:ph sz="half" idx="1"/>
          </p:nvPr>
        </p:nvSpPr>
        <p:spPr>
          <a:xfrm>
            <a:off x="209927" y="2708920"/>
            <a:ext cx="4038600" cy="2160240"/>
          </a:xfrm>
        </p:spPr>
        <p:txBody>
          <a:bodyPr>
            <a:noAutofit/>
          </a:bodyPr>
          <a:lstStyle/>
          <a:p>
            <a:r>
              <a:rPr lang="cs-CZ" sz="2200" dirty="0"/>
              <a:t>CNC obráběč </a:t>
            </a:r>
            <a:r>
              <a:rPr lang="cs-CZ" sz="2200" dirty="0" smtClean="0"/>
              <a:t>kovů</a:t>
            </a:r>
          </a:p>
          <a:p>
            <a:r>
              <a:rPr lang="cs-CZ" sz="2200" dirty="0"/>
              <a:t>s</a:t>
            </a:r>
            <a:r>
              <a:rPr lang="cs-CZ" sz="2200" dirty="0" smtClean="0"/>
              <a:t>oustružník</a:t>
            </a:r>
          </a:p>
          <a:p>
            <a:r>
              <a:rPr lang="cs-CZ" sz="2200" dirty="0" smtClean="0"/>
              <a:t>svářeč TIG</a:t>
            </a:r>
          </a:p>
          <a:p>
            <a:r>
              <a:rPr lang="cs-CZ" sz="2200" dirty="0" smtClean="0"/>
              <a:t>ruční kompletář</a:t>
            </a:r>
          </a:p>
          <a:p>
            <a:r>
              <a:rPr lang="cs-CZ" sz="2200" dirty="0" smtClean="0"/>
              <a:t>kontrolor kvality</a:t>
            </a:r>
          </a:p>
        </p:txBody>
      </p:sp>
      <p:sp>
        <p:nvSpPr>
          <p:cNvPr id="4" name="Zástupný symbol pro obsah 3"/>
          <p:cNvSpPr>
            <a:spLocks noGrp="1"/>
          </p:cNvSpPr>
          <p:nvPr>
            <p:ph sz="half" idx="2"/>
          </p:nvPr>
        </p:nvSpPr>
        <p:spPr>
          <a:xfrm>
            <a:off x="3923928" y="2780929"/>
            <a:ext cx="5040560" cy="3960439"/>
          </a:xfrm>
        </p:spPr>
        <p:txBody>
          <a:bodyPr>
            <a:normAutofit fontScale="70000" lnSpcReduction="20000"/>
          </a:bodyPr>
          <a:lstStyle/>
          <a:p>
            <a:r>
              <a:rPr lang="cs-CZ" sz="2400" dirty="0"/>
              <a:t>Sigmundova střední škola strojírenská </a:t>
            </a:r>
            <a:r>
              <a:rPr lang="cs-CZ" sz="2400" dirty="0" smtClean="0"/>
              <a:t>Lutín</a:t>
            </a:r>
          </a:p>
          <a:p>
            <a:r>
              <a:rPr lang="cs-CZ" sz="2400" dirty="0" smtClean="0"/>
              <a:t>Střední </a:t>
            </a:r>
            <a:r>
              <a:rPr lang="cs-CZ" sz="2400" dirty="0"/>
              <a:t>škola technická a obchodní Kosinova </a:t>
            </a:r>
            <a:r>
              <a:rPr lang="cs-CZ" sz="2400" dirty="0" smtClean="0"/>
              <a:t>Olomouc </a:t>
            </a:r>
          </a:p>
          <a:p>
            <a:r>
              <a:rPr lang="cs-CZ" sz="2400" dirty="0" smtClean="0"/>
              <a:t>Střední </a:t>
            </a:r>
            <a:r>
              <a:rPr lang="cs-CZ" sz="2400" dirty="0"/>
              <a:t>průmyslová škola strojnická </a:t>
            </a:r>
            <a:r>
              <a:rPr lang="cs-CZ" sz="2400" dirty="0" smtClean="0"/>
              <a:t>Olomouc</a:t>
            </a:r>
          </a:p>
          <a:p>
            <a:r>
              <a:rPr lang="cs-CZ" sz="2400" dirty="0" smtClean="0"/>
              <a:t>Střední </a:t>
            </a:r>
            <a:r>
              <a:rPr lang="cs-CZ" sz="2400" dirty="0"/>
              <a:t>škola Polytechnická </a:t>
            </a:r>
            <a:r>
              <a:rPr lang="cs-CZ" sz="2400" dirty="0" smtClean="0"/>
              <a:t>Olomouc </a:t>
            </a:r>
          </a:p>
          <a:p>
            <a:r>
              <a:rPr lang="cs-CZ" sz="2400" dirty="0" smtClean="0"/>
              <a:t>SPŠ </a:t>
            </a:r>
            <a:r>
              <a:rPr lang="cs-CZ" sz="2400" dirty="0"/>
              <a:t>a </a:t>
            </a:r>
            <a:r>
              <a:rPr lang="cs-CZ" sz="2400" dirty="0" err="1"/>
              <a:t>SOU</a:t>
            </a:r>
            <a:r>
              <a:rPr lang="cs-CZ" sz="2400" dirty="0"/>
              <a:t> </a:t>
            </a:r>
            <a:r>
              <a:rPr lang="cs-CZ" sz="2400" dirty="0" smtClean="0"/>
              <a:t>Uničov</a:t>
            </a:r>
          </a:p>
          <a:p>
            <a:r>
              <a:rPr lang="cs-CZ" sz="2400" dirty="0" smtClean="0"/>
              <a:t>Střední </a:t>
            </a:r>
            <a:r>
              <a:rPr lang="cs-CZ" sz="2400" dirty="0"/>
              <a:t>odborná škola lesnická a strojírenská </a:t>
            </a:r>
            <a:r>
              <a:rPr lang="cs-CZ" sz="2400" dirty="0" smtClean="0"/>
              <a:t>Šternberk</a:t>
            </a:r>
          </a:p>
          <a:p>
            <a:r>
              <a:rPr lang="cs-CZ" sz="2400" dirty="0" smtClean="0"/>
              <a:t>Střední </a:t>
            </a:r>
            <a:r>
              <a:rPr lang="cs-CZ" sz="2400" dirty="0"/>
              <a:t>škola technická, Kouřilova </a:t>
            </a:r>
            <a:r>
              <a:rPr lang="cs-CZ" sz="2400" dirty="0" smtClean="0"/>
              <a:t>Přerov</a:t>
            </a:r>
          </a:p>
          <a:p>
            <a:r>
              <a:rPr lang="cs-CZ" sz="2400" dirty="0" smtClean="0"/>
              <a:t>Střední průmyslová škola Hranice</a:t>
            </a:r>
          </a:p>
          <a:p>
            <a:r>
              <a:rPr lang="cs-CZ" sz="2400" dirty="0" smtClean="0"/>
              <a:t>Vysoká </a:t>
            </a:r>
            <a:r>
              <a:rPr lang="cs-CZ" sz="2400" dirty="0"/>
              <a:t>škola Báňská – Technická univerzita </a:t>
            </a:r>
            <a:r>
              <a:rPr lang="cs-CZ" sz="2400" dirty="0" smtClean="0"/>
              <a:t>Ostrava</a:t>
            </a:r>
          </a:p>
          <a:p>
            <a:r>
              <a:rPr lang="cs-CZ" sz="2400" dirty="0" smtClean="0"/>
              <a:t> </a:t>
            </a:r>
            <a:r>
              <a:rPr lang="cs-CZ" sz="2400" dirty="0"/>
              <a:t>Vysoké učení technické v </a:t>
            </a:r>
            <a:r>
              <a:rPr lang="cs-CZ" sz="2400" dirty="0" smtClean="0"/>
              <a:t>Brně </a:t>
            </a:r>
          </a:p>
          <a:p>
            <a:r>
              <a:rPr lang="cs-CZ" sz="2400" dirty="0" smtClean="0"/>
              <a:t>Univerzita </a:t>
            </a:r>
            <a:r>
              <a:rPr lang="cs-CZ" sz="2400" dirty="0"/>
              <a:t>Tomáše Bati ve </a:t>
            </a:r>
            <a:r>
              <a:rPr lang="cs-CZ" sz="2400" dirty="0" smtClean="0"/>
              <a:t>Zlíně</a:t>
            </a:r>
          </a:p>
          <a:p>
            <a:r>
              <a:rPr lang="cs-CZ" sz="2400" dirty="0" smtClean="0"/>
              <a:t>Univerzita </a:t>
            </a:r>
            <a:r>
              <a:rPr lang="cs-CZ" sz="2400" dirty="0"/>
              <a:t>Palackého v </a:t>
            </a:r>
            <a:r>
              <a:rPr lang="cs-CZ" sz="2400" dirty="0" smtClean="0"/>
              <a:t>Olomouci</a:t>
            </a:r>
          </a:p>
          <a:p>
            <a:r>
              <a:rPr lang="cs-CZ" sz="2400" dirty="0" smtClean="0"/>
              <a:t>Moravská </a:t>
            </a:r>
            <a:r>
              <a:rPr lang="cs-CZ" sz="2400" dirty="0"/>
              <a:t>vysoká škola Olomouc</a:t>
            </a:r>
          </a:p>
        </p:txBody>
      </p:sp>
      <p:sp>
        <p:nvSpPr>
          <p:cNvPr id="6" name="Obdélník 5"/>
          <p:cNvSpPr/>
          <p:nvPr/>
        </p:nvSpPr>
        <p:spPr>
          <a:xfrm>
            <a:off x="179512" y="1484784"/>
            <a:ext cx="8712968" cy="646331"/>
          </a:xfrm>
          <a:prstGeom prst="rect">
            <a:avLst/>
          </a:prstGeom>
        </p:spPr>
        <p:txBody>
          <a:bodyPr wrap="square">
            <a:spAutoFit/>
          </a:bodyPr>
          <a:lstStyle/>
          <a:p>
            <a:pPr algn="just"/>
            <a:r>
              <a:rPr lang="cs-CZ" b="1" dirty="0">
                <a:solidFill>
                  <a:schemeClr val="bg1"/>
                </a:solidFill>
              </a:rPr>
              <a:t>Navrhujeme, vyrábíme a opravujeme části motorů letadel, které denně přepraví milióny lidí po celém světě. Ve strojírenské výrobě patříme mezi špičku v leteckém průmyslu</a:t>
            </a:r>
            <a:r>
              <a:rPr lang="cs-CZ" b="1" dirty="0" smtClean="0">
                <a:solidFill>
                  <a:schemeClr val="bg1"/>
                </a:solidFill>
              </a:rPr>
              <a:t>.</a:t>
            </a:r>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48" t="41154" r="26586" b="38461"/>
          <a:stretch/>
        </p:blipFill>
        <p:spPr bwMode="auto">
          <a:xfrm>
            <a:off x="611560" y="5301208"/>
            <a:ext cx="3120647" cy="89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303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HOPI s.r.o.</a:t>
            </a:r>
            <a:endParaRPr lang="cs-CZ" b="1" dirty="0">
              <a:solidFill>
                <a:srgbClr val="2B0BB5"/>
              </a:solidFill>
            </a:endParaRPr>
          </a:p>
        </p:txBody>
      </p:sp>
      <p:sp>
        <p:nvSpPr>
          <p:cNvPr id="3" name="Zástupný symbol pro obsah 2"/>
          <p:cNvSpPr>
            <a:spLocks noGrp="1"/>
          </p:cNvSpPr>
          <p:nvPr>
            <p:ph sz="half" idx="1"/>
          </p:nvPr>
        </p:nvSpPr>
        <p:spPr>
          <a:xfrm>
            <a:off x="533400" y="2822011"/>
            <a:ext cx="4038600" cy="1429619"/>
          </a:xfrm>
        </p:spPr>
        <p:txBody>
          <a:bodyPr>
            <a:normAutofit fontScale="92500" lnSpcReduction="10000"/>
          </a:bodyPr>
          <a:lstStyle/>
          <a:p>
            <a:r>
              <a:rPr lang="cs-CZ" sz="2200" dirty="0"/>
              <a:t>skladový </a:t>
            </a:r>
            <a:r>
              <a:rPr lang="cs-CZ" sz="2200" dirty="0" smtClean="0"/>
              <a:t>pracovník</a:t>
            </a:r>
          </a:p>
          <a:p>
            <a:r>
              <a:rPr lang="cs-CZ" sz="2200" dirty="0" smtClean="0"/>
              <a:t>řidič </a:t>
            </a:r>
            <a:r>
              <a:rPr lang="cs-CZ" sz="2200" dirty="0"/>
              <a:t>nákladního </a:t>
            </a:r>
            <a:r>
              <a:rPr lang="cs-CZ" sz="2200" dirty="0" smtClean="0"/>
              <a:t>automobilu</a:t>
            </a:r>
          </a:p>
          <a:p>
            <a:r>
              <a:rPr lang="cs-CZ" sz="2200" dirty="0" smtClean="0"/>
              <a:t>operativní dispečer</a:t>
            </a:r>
          </a:p>
        </p:txBody>
      </p:sp>
      <p:sp>
        <p:nvSpPr>
          <p:cNvPr id="4" name="Zástupný symbol pro obsah 3"/>
          <p:cNvSpPr>
            <a:spLocks noGrp="1"/>
          </p:cNvSpPr>
          <p:nvPr>
            <p:ph sz="half" idx="2"/>
          </p:nvPr>
        </p:nvSpPr>
        <p:spPr>
          <a:xfrm>
            <a:off x="4067944" y="2708920"/>
            <a:ext cx="4752528" cy="2911376"/>
          </a:xfrm>
        </p:spPr>
        <p:txBody>
          <a:bodyPr>
            <a:normAutofit fontScale="92500" lnSpcReduction="10000"/>
          </a:bodyPr>
          <a:lstStyle/>
          <a:p>
            <a:r>
              <a:rPr lang="cs-CZ" sz="2400" dirty="0"/>
              <a:t>Střední Odborná škola </a:t>
            </a:r>
            <a:r>
              <a:rPr lang="cs-CZ" sz="2400" dirty="0" smtClean="0"/>
              <a:t>Prostějov</a:t>
            </a:r>
          </a:p>
          <a:p>
            <a:r>
              <a:rPr lang="cs-CZ" sz="2400" dirty="0"/>
              <a:t>Vyšší odborná škola a Střední škola automobilní, </a:t>
            </a:r>
            <a:r>
              <a:rPr lang="cs-CZ" sz="2400" dirty="0" smtClean="0"/>
              <a:t>Zábřeh</a:t>
            </a:r>
          </a:p>
          <a:p>
            <a:r>
              <a:rPr lang="cs-CZ" sz="2400" dirty="0"/>
              <a:t>Švehlova střední škola polytechnická Prostějov</a:t>
            </a:r>
            <a:endParaRPr lang="cs-CZ" sz="2400" dirty="0" smtClean="0"/>
          </a:p>
          <a:p>
            <a:r>
              <a:rPr lang="cs-CZ" sz="2400" dirty="0" smtClean="0"/>
              <a:t>Střední škola </a:t>
            </a:r>
            <a:r>
              <a:rPr lang="cs-CZ" sz="2400" dirty="0"/>
              <a:t>logistiky a chemie </a:t>
            </a:r>
            <a:r>
              <a:rPr lang="cs-CZ" sz="2400" dirty="0" smtClean="0"/>
              <a:t>Olomouc</a:t>
            </a:r>
          </a:p>
          <a:p>
            <a:r>
              <a:rPr lang="cs-CZ" sz="2400" dirty="0"/>
              <a:t>Vysoká škola logistiky o.p.s</a:t>
            </a:r>
            <a:r>
              <a:rPr lang="cs-CZ" sz="2400" dirty="0" smtClean="0"/>
              <a:t>. v Přerově</a:t>
            </a:r>
          </a:p>
        </p:txBody>
      </p:sp>
      <p:sp>
        <p:nvSpPr>
          <p:cNvPr id="6" name="Obdélník 5"/>
          <p:cNvSpPr/>
          <p:nvPr/>
        </p:nvSpPr>
        <p:spPr>
          <a:xfrm>
            <a:off x="467544" y="1484784"/>
            <a:ext cx="8208912" cy="923330"/>
          </a:xfrm>
          <a:prstGeom prst="rect">
            <a:avLst/>
          </a:prstGeom>
        </p:spPr>
        <p:txBody>
          <a:bodyPr wrap="square">
            <a:spAutoFit/>
          </a:bodyPr>
          <a:lstStyle/>
          <a:p>
            <a:pPr algn="just"/>
            <a:r>
              <a:rPr lang="cs-CZ" b="1" dirty="0">
                <a:solidFill>
                  <a:schemeClr val="bg1"/>
                </a:solidFill>
              </a:rPr>
              <a:t>Zákazníkům nabízíme skladování, kompletaci dodávek, administrativní a archivační služby, centrální skladování obalů, aj. Uskladnění zboží ve všech teplotních režimech. Vlastní vozový park, pravidelně modernizovaný</a:t>
            </a:r>
            <a:r>
              <a:rPr lang="cs-CZ" b="1" dirty="0" smtClean="0">
                <a:solidFill>
                  <a:schemeClr val="bg1"/>
                </a:solidFill>
              </a:rPr>
              <a:t>.</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5949280"/>
            <a:ext cx="4572000" cy="451104"/>
          </a:xfrm>
          <a:prstGeom prst="rect">
            <a:avLst/>
          </a:prstGeom>
        </p:spPr>
      </p:pic>
      <p:pic>
        <p:nvPicPr>
          <p:cNvPr id="8" name="Obrázek 7"/>
          <p:cNvPicPr>
            <a:picLocks noChangeAspect="1"/>
          </p:cNvPicPr>
          <p:nvPr/>
        </p:nvPicPr>
        <p:blipFill rotWithShape="1">
          <a:blip r:embed="rId3">
            <a:extLst>
              <a:ext uri="{28A0092B-C50C-407E-A947-70E740481C1C}">
                <a14:useLocalDpi xmlns:a14="http://schemas.microsoft.com/office/drawing/2010/main" val="0"/>
              </a:ext>
            </a:extLst>
          </a:blip>
          <a:srcRect t="11100" r="77702" b="44331"/>
          <a:stretch/>
        </p:blipFill>
        <p:spPr>
          <a:xfrm>
            <a:off x="683568" y="4277707"/>
            <a:ext cx="2296991" cy="2085337"/>
          </a:xfrm>
          <a:prstGeom prst="rect">
            <a:avLst/>
          </a:prstGeom>
        </p:spPr>
      </p:pic>
    </p:spTree>
    <p:extLst>
      <p:ext uri="{BB962C8B-B14F-4D97-AF65-F5344CB8AC3E}">
        <p14:creationId xmlns:p14="http://schemas.microsoft.com/office/powerpoint/2010/main" val="38967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a:t>HOTELPARK STADION a. s.</a:t>
            </a:r>
            <a:endParaRPr lang="cs-CZ" b="1" dirty="0">
              <a:solidFill>
                <a:srgbClr val="2B0BB5"/>
              </a:solidFill>
            </a:endParaRPr>
          </a:p>
        </p:txBody>
      </p:sp>
      <p:sp>
        <p:nvSpPr>
          <p:cNvPr id="3" name="Zástupný symbol pro obsah 2"/>
          <p:cNvSpPr>
            <a:spLocks noGrp="1"/>
          </p:cNvSpPr>
          <p:nvPr>
            <p:ph sz="half" idx="1"/>
          </p:nvPr>
        </p:nvSpPr>
        <p:spPr>
          <a:xfrm>
            <a:off x="531005" y="3068960"/>
            <a:ext cx="4038600" cy="1975141"/>
          </a:xfrm>
        </p:spPr>
        <p:txBody>
          <a:bodyPr>
            <a:noAutofit/>
          </a:bodyPr>
          <a:lstStyle/>
          <a:p>
            <a:r>
              <a:rPr lang="cs-CZ" sz="2200" dirty="0"/>
              <a:t>recepční, </a:t>
            </a:r>
            <a:r>
              <a:rPr lang="cs-CZ" sz="2200" dirty="0" smtClean="0"/>
              <a:t>kuchař</a:t>
            </a:r>
          </a:p>
          <a:p>
            <a:r>
              <a:rPr lang="cs-CZ" sz="2200" dirty="0" smtClean="0"/>
              <a:t>číšník </a:t>
            </a:r>
          </a:p>
          <a:p>
            <a:r>
              <a:rPr lang="cs-CZ" sz="2200" dirty="0"/>
              <a:t>s</a:t>
            </a:r>
            <a:r>
              <a:rPr lang="cs-CZ" sz="2200" dirty="0" smtClean="0"/>
              <a:t>ervírka</a:t>
            </a:r>
          </a:p>
          <a:p>
            <a:r>
              <a:rPr lang="cs-CZ" sz="2200" dirty="0" smtClean="0"/>
              <a:t>barman/</a:t>
            </a:r>
            <a:r>
              <a:rPr lang="cs-CZ" sz="2200" dirty="0" err="1" smtClean="0"/>
              <a:t>ka</a:t>
            </a:r>
            <a:endParaRPr lang="cs-CZ" sz="2200" dirty="0" smtClean="0"/>
          </a:p>
          <a:p>
            <a:r>
              <a:rPr lang="cs-CZ" sz="2200" dirty="0" smtClean="0"/>
              <a:t>pokojská</a:t>
            </a:r>
          </a:p>
        </p:txBody>
      </p:sp>
      <p:sp>
        <p:nvSpPr>
          <p:cNvPr id="4" name="Zástupný symbol pro obsah 3"/>
          <p:cNvSpPr>
            <a:spLocks noGrp="1"/>
          </p:cNvSpPr>
          <p:nvPr>
            <p:ph sz="half" idx="2"/>
          </p:nvPr>
        </p:nvSpPr>
        <p:spPr>
          <a:xfrm>
            <a:off x="4355976" y="2996952"/>
            <a:ext cx="4340006" cy="1512168"/>
          </a:xfrm>
        </p:spPr>
        <p:txBody>
          <a:bodyPr>
            <a:normAutofit/>
          </a:bodyPr>
          <a:lstStyle/>
          <a:p>
            <a:r>
              <a:rPr lang="cs-CZ" sz="2400" dirty="0"/>
              <a:t>Střední odborná škola obchodu a služeb, Olomouc</a:t>
            </a:r>
            <a:endParaRPr lang="cs-CZ" sz="2400" dirty="0" smtClean="0"/>
          </a:p>
        </p:txBody>
      </p:sp>
      <p:sp>
        <p:nvSpPr>
          <p:cNvPr id="6" name="Obdélník 5"/>
          <p:cNvSpPr/>
          <p:nvPr/>
        </p:nvSpPr>
        <p:spPr>
          <a:xfrm>
            <a:off x="467544" y="1484784"/>
            <a:ext cx="8208912" cy="1200329"/>
          </a:xfrm>
          <a:prstGeom prst="rect">
            <a:avLst/>
          </a:prstGeom>
        </p:spPr>
        <p:txBody>
          <a:bodyPr wrap="square">
            <a:spAutoFit/>
          </a:bodyPr>
          <a:lstStyle/>
          <a:p>
            <a:pPr algn="just"/>
            <a:r>
              <a:rPr lang="cs-CZ" b="1" dirty="0">
                <a:solidFill>
                  <a:schemeClr val="bg1"/>
                </a:solidFill>
              </a:rPr>
              <a:t>NH </a:t>
            </a:r>
            <a:r>
              <a:rPr lang="cs-CZ" b="1" dirty="0" err="1">
                <a:solidFill>
                  <a:schemeClr val="bg1"/>
                </a:solidFill>
              </a:rPr>
              <a:t>Collection</a:t>
            </a:r>
            <a:r>
              <a:rPr lang="cs-CZ" b="1" dirty="0">
                <a:solidFill>
                  <a:schemeClr val="bg1"/>
                </a:solidFill>
              </a:rPr>
              <a:t> Olomouc </a:t>
            </a:r>
            <a:r>
              <a:rPr lang="cs-CZ" b="1" dirty="0" err="1">
                <a:solidFill>
                  <a:schemeClr val="bg1"/>
                </a:solidFill>
              </a:rPr>
              <a:t>Congress</a:t>
            </a:r>
            <a:r>
              <a:rPr lang="cs-CZ" b="1" dirty="0">
                <a:solidFill>
                  <a:schemeClr val="bg1"/>
                </a:solidFill>
              </a:rPr>
              <a:t> hotel nabízí ubytování ve 137 pokojích. Kongresové centrum až pro 1 500 osob. Umístění hotelu, moderní design, stylová atmosféra </a:t>
            </a:r>
            <a:r>
              <a:rPr lang="cs-CZ" b="1" dirty="0" smtClean="0">
                <a:solidFill>
                  <a:schemeClr val="bg1"/>
                </a:solidFill>
              </a:rPr>
              <a:t>        a </a:t>
            </a:r>
            <a:r>
              <a:rPr lang="cs-CZ" b="1" dirty="0">
                <a:solidFill>
                  <a:schemeClr val="bg1"/>
                </a:solidFill>
              </a:rPr>
              <a:t>široká nabídka služeb, dělá NH </a:t>
            </a:r>
            <a:r>
              <a:rPr lang="cs-CZ" b="1" dirty="0" err="1">
                <a:solidFill>
                  <a:schemeClr val="bg1"/>
                </a:solidFill>
              </a:rPr>
              <a:t>Collection</a:t>
            </a:r>
            <a:r>
              <a:rPr lang="cs-CZ" b="1" dirty="0">
                <a:solidFill>
                  <a:schemeClr val="bg1"/>
                </a:solidFill>
              </a:rPr>
              <a:t> Olomouc </a:t>
            </a:r>
            <a:r>
              <a:rPr lang="cs-CZ" b="1" dirty="0" err="1">
                <a:solidFill>
                  <a:schemeClr val="bg1"/>
                </a:solidFill>
              </a:rPr>
              <a:t>Congress</a:t>
            </a:r>
            <a:r>
              <a:rPr lang="cs-CZ" b="1" dirty="0">
                <a:solidFill>
                  <a:schemeClr val="bg1"/>
                </a:solidFill>
              </a:rPr>
              <a:t> unikátním projektem na úrovni celé České </a:t>
            </a:r>
            <a:r>
              <a:rPr lang="cs-CZ" b="1" dirty="0" smtClean="0">
                <a:solidFill>
                  <a:schemeClr val="bg1"/>
                </a:solidFill>
              </a:rPr>
              <a:t>republiky.</a:t>
            </a:r>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50" t="41923" r="22837" b="19038"/>
          <a:stretch/>
        </p:blipFill>
        <p:spPr bwMode="auto">
          <a:xfrm>
            <a:off x="4572000" y="4509120"/>
            <a:ext cx="3107117" cy="155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90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HŽP a.s.</a:t>
            </a:r>
            <a:endParaRPr lang="cs-CZ" b="1" dirty="0">
              <a:solidFill>
                <a:srgbClr val="2B0BB5"/>
              </a:solidFill>
            </a:endParaRPr>
          </a:p>
        </p:txBody>
      </p:sp>
      <p:sp>
        <p:nvSpPr>
          <p:cNvPr id="3" name="Zástupný symbol pro obsah 2"/>
          <p:cNvSpPr>
            <a:spLocks noGrp="1"/>
          </p:cNvSpPr>
          <p:nvPr>
            <p:ph sz="half" idx="1"/>
          </p:nvPr>
        </p:nvSpPr>
        <p:spPr>
          <a:xfrm>
            <a:off x="459850" y="3068960"/>
            <a:ext cx="3384376" cy="1324744"/>
          </a:xfrm>
        </p:spPr>
        <p:txBody>
          <a:bodyPr>
            <a:normAutofit/>
          </a:bodyPr>
          <a:lstStyle/>
          <a:p>
            <a:r>
              <a:rPr lang="cs-CZ" sz="2200" dirty="0"/>
              <a:t>obráběč </a:t>
            </a:r>
            <a:r>
              <a:rPr lang="cs-CZ" sz="2200" dirty="0" smtClean="0"/>
              <a:t>kovů</a:t>
            </a:r>
          </a:p>
          <a:p>
            <a:r>
              <a:rPr lang="cs-CZ" sz="2200" dirty="0" smtClean="0"/>
              <a:t>strojní zámečník</a:t>
            </a:r>
          </a:p>
          <a:p>
            <a:r>
              <a:rPr lang="cs-CZ" sz="2200" dirty="0" smtClean="0"/>
              <a:t>elektromechanik</a:t>
            </a:r>
          </a:p>
          <a:p>
            <a:endParaRPr lang="cs-CZ" sz="2400" dirty="0" smtClean="0"/>
          </a:p>
        </p:txBody>
      </p:sp>
      <p:sp>
        <p:nvSpPr>
          <p:cNvPr id="4" name="Zástupný symbol pro obsah 3"/>
          <p:cNvSpPr>
            <a:spLocks noGrp="1"/>
          </p:cNvSpPr>
          <p:nvPr>
            <p:ph sz="half" idx="2"/>
          </p:nvPr>
        </p:nvSpPr>
        <p:spPr>
          <a:xfrm>
            <a:off x="3851920" y="2996952"/>
            <a:ext cx="5050904" cy="1584176"/>
          </a:xfrm>
        </p:spPr>
        <p:txBody>
          <a:bodyPr>
            <a:normAutofit/>
          </a:bodyPr>
          <a:lstStyle/>
          <a:p>
            <a:r>
              <a:rPr lang="cs-CZ" sz="2400" dirty="0"/>
              <a:t>Střední odborná škola průmyslová a Střední odborné učiliště strojírenské, Prostějov</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081" y="5085184"/>
            <a:ext cx="2696789" cy="966976"/>
          </a:xfrm>
          <a:prstGeom prst="rect">
            <a:avLst/>
          </a:prstGeom>
        </p:spPr>
      </p:pic>
      <p:sp>
        <p:nvSpPr>
          <p:cNvPr id="6" name="Obdélník 5"/>
          <p:cNvSpPr/>
          <p:nvPr/>
        </p:nvSpPr>
        <p:spPr>
          <a:xfrm>
            <a:off x="467544" y="1484784"/>
            <a:ext cx="8208912" cy="923330"/>
          </a:xfrm>
          <a:prstGeom prst="rect">
            <a:avLst/>
          </a:prstGeom>
        </p:spPr>
        <p:txBody>
          <a:bodyPr wrap="square">
            <a:spAutoFit/>
          </a:bodyPr>
          <a:lstStyle/>
          <a:p>
            <a:pPr algn="just"/>
            <a:r>
              <a:rPr lang="cs-CZ" b="1" dirty="0">
                <a:solidFill>
                  <a:schemeClr val="bg1"/>
                </a:solidFill>
              </a:rPr>
              <a:t>Jsme předním evropským výrobcem šroubových, listových a parabolických pružin pro automobilový a železniční průmysl. HŽP a. s. je česká firma spadající do skupiny Třinecké železárny – Moravia Steel</a:t>
            </a:r>
            <a:r>
              <a:rPr lang="cs-CZ" b="1" dirty="0" smtClean="0">
                <a:solidFill>
                  <a:schemeClr val="bg1"/>
                </a:solidFill>
              </a:rPr>
              <a:t>.</a:t>
            </a:r>
          </a:p>
        </p:txBody>
      </p:sp>
    </p:spTree>
    <p:extLst>
      <p:ext uri="{BB962C8B-B14F-4D97-AF65-F5344CB8AC3E}">
        <p14:creationId xmlns:p14="http://schemas.microsoft.com/office/powerpoint/2010/main" val="2742012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normAutofit fontScale="90000"/>
          </a:bodyPr>
          <a:lstStyle/>
          <a:p>
            <a:r>
              <a:rPr lang="cs-CZ" b="1" dirty="0" smtClean="0">
                <a:solidFill>
                  <a:srgbClr val="2B0BB5"/>
                </a:solidFill>
              </a:rPr>
              <a:t>IDS – Inženýrské a dopravní stavby Olomouc a.s.</a:t>
            </a:r>
            <a:endParaRPr lang="cs-CZ" b="1" dirty="0">
              <a:solidFill>
                <a:srgbClr val="2B0BB5"/>
              </a:solidFill>
            </a:endParaRPr>
          </a:p>
        </p:txBody>
      </p:sp>
      <p:sp>
        <p:nvSpPr>
          <p:cNvPr id="3" name="Zástupný symbol pro obsah 2"/>
          <p:cNvSpPr>
            <a:spLocks noGrp="1"/>
          </p:cNvSpPr>
          <p:nvPr>
            <p:ph sz="half" idx="1"/>
          </p:nvPr>
        </p:nvSpPr>
        <p:spPr>
          <a:xfrm>
            <a:off x="467544" y="2924944"/>
            <a:ext cx="3288097" cy="3378575"/>
          </a:xfrm>
        </p:spPr>
        <p:txBody>
          <a:bodyPr>
            <a:normAutofit fontScale="92500"/>
          </a:bodyPr>
          <a:lstStyle/>
          <a:p>
            <a:r>
              <a:rPr lang="cs-CZ" sz="2200" dirty="0" smtClean="0"/>
              <a:t>stavební dělník</a:t>
            </a:r>
          </a:p>
          <a:p>
            <a:r>
              <a:rPr lang="cs-CZ" sz="2200" dirty="0" smtClean="0"/>
              <a:t>tesař</a:t>
            </a:r>
          </a:p>
          <a:p>
            <a:r>
              <a:rPr lang="cs-CZ" sz="2200" dirty="0" smtClean="0"/>
              <a:t>traťová</a:t>
            </a:r>
          </a:p>
          <a:p>
            <a:r>
              <a:rPr lang="cs-CZ" sz="2200" dirty="0" smtClean="0"/>
              <a:t>montér</a:t>
            </a:r>
          </a:p>
          <a:p>
            <a:r>
              <a:rPr lang="cs-CZ" sz="2200" dirty="0" smtClean="0"/>
              <a:t>svářeč</a:t>
            </a:r>
          </a:p>
          <a:p>
            <a:r>
              <a:rPr lang="cs-CZ" sz="2200" dirty="0" smtClean="0"/>
              <a:t>řidič </a:t>
            </a:r>
            <a:r>
              <a:rPr lang="cs-CZ" sz="2200" dirty="0"/>
              <a:t>nákladního </a:t>
            </a:r>
            <a:r>
              <a:rPr lang="cs-CZ" sz="2200" dirty="0" smtClean="0"/>
              <a:t>vozidla</a:t>
            </a:r>
          </a:p>
          <a:p>
            <a:r>
              <a:rPr lang="cs-CZ" sz="2200" dirty="0" smtClean="0"/>
              <a:t>mistr</a:t>
            </a:r>
          </a:p>
          <a:p>
            <a:r>
              <a:rPr lang="cs-CZ" sz="2200" dirty="0" smtClean="0"/>
              <a:t>stavbyvedoucí</a:t>
            </a:r>
          </a:p>
          <a:p>
            <a:r>
              <a:rPr lang="cs-CZ" sz="2200" dirty="0" smtClean="0"/>
              <a:t>manažer </a:t>
            </a:r>
            <a:r>
              <a:rPr lang="cs-CZ" sz="2200" dirty="0"/>
              <a:t>výrobní přípravy</a:t>
            </a:r>
            <a:endParaRPr lang="cs-CZ" sz="2200" dirty="0" smtClean="0"/>
          </a:p>
        </p:txBody>
      </p:sp>
      <p:sp>
        <p:nvSpPr>
          <p:cNvPr id="4" name="Zástupný symbol pro obsah 3"/>
          <p:cNvSpPr>
            <a:spLocks noGrp="1"/>
          </p:cNvSpPr>
          <p:nvPr>
            <p:ph sz="half" idx="2"/>
          </p:nvPr>
        </p:nvSpPr>
        <p:spPr>
          <a:xfrm>
            <a:off x="3635896" y="2996953"/>
            <a:ext cx="5256584" cy="2232248"/>
          </a:xfrm>
        </p:spPr>
        <p:txBody>
          <a:bodyPr>
            <a:noAutofit/>
          </a:bodyPr>
          <a:lstStyle/>
          <a:p>
            <a:pPr lvl="0"/>
            <a:r>
              <a:rPr lang="cs-CZ" sz="2000" dirty="0"/>
              <a:t>Střední škola železniční, technická a služeb, Šumperk</a:t>
            </a:r>
            <a:endParaRPr lang="cs-CZ" sz="2000" dirty="0" smtClean="0"/>
          </a:p>
          <a:p>
            <a:pPr lvl="0"/>
            <a:r>
              <a:rPr lang="cs-CZ" sz="2000" dirty="0" smtClean="0"/>
              <a:t>Stavební fakulta Žilinské univerzity v Žilině</a:t>
            </a:r>
          </a:p>
          <a:p>
            <a:pPr lvl="0"/>
            <a:r>
              <a:rPr lang="cs-CZ" sz="2000" dirty="0" smtClean="0"/>
              <a:t>Vysoká škola báňská Ostrava</a:t>
            </a:r>
          </a:p>
          <a:p>
            <a:pPr lvl="0"/>
            <a:r>
              <a:rPr lang="cs-CZ" sz="2000" dirty="0" smtClean="0"/>
              <a:t>Vysoké učení technické v Brně</a:t>
            </a:r>
          </a:p>
          <a:p>
            <a:pPr lvl="0"/>
            <a:r>
              <a:rPr lang="cs-CZ" sz="2000" dirty="0" smtClean="0"/>
              <a:t>Univerzita Pardubice</a:t>
            </a:r>
            <a:endParaRPr lang="cs-CZ" sz="2000" dirty="0"/>
          </a:p>
        </p:txBody>
      </p:sp>
      <p:sp>
        <p:nvSpPr>
          <p:cNvPr id="5" name="Obdélník 4"/>
          <p:cNvSpPr/>
          <p:nvPr/>
        </p:nvSpPr>
        <p:spPr>
          <a:xfrm>
            <a:off x="467544" y="1484785"/>
            <a:ext cx="8208912" cy="1200329"/>
          </a:xfrm>
          <a:prstGeom prst="rect">
            <a:avLst/>
          </a:prstGeom>
        </p:spPr>
        <p:txBody>
          <a:bodyPr wrap="square">
            <a:spAutoFit/>
          </a:bodyPr>
          <a:lstStyle/>
          <a:p>
            <a:pPr algn="just"/>
            <a:r>
              <a:rPr lang="cs-CZ" b="1" dirty="0">
                <a:solidFill>
                  <a:schemeClr val="bg1"/>
                </a:solidFill>
              </a:rPr>
              <a:t>Jsme IDS Olomouc ryze česká společnost, působící na dopravním a stavebním trhu od roku 1996. Provádíme výstavbu nových dopravních, liniových a kolejových staveb, či rekonstrukci stávajících, včetně zajištění jejich údržby. Dále stavíme mosty, umělé stavby, inženýrské sítě a průmyslové objekty</a:t>
            </a:r>
            <a:r>
              <a:rPr lang="cs-CZ" b="1" dirty="0" smtClean="0">
                <a:solidFill>
                  <a:schemeClr val="bg1"/>
                </a:solidFill>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4" t="41098" r="2415" b="35796"/>
          <a:stretch/>
        </p:blipFill>
        <p:spPr bwMode="auto">
          <a:xfrm>
            <a:off x="3755641" y="5384519"/>
            <a:ext cx="4920815" cy="91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355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a:solidFill>
                  <a:srgbClr val="2B0BB5"/>
                </a:solidFill>
              </a:rPr>
              <a:t>IP systém </a:t>
            </a:r>
            <a:r>
              <a:rPr lang="cs-CZ" b="1" dirty="0" smtClean="0">
                <a:solidFill>
                  <a:srgbClr val="2B0BB5"/>
                </a:solidFill>
              </a:rPr>
              <a:t>a.s.</a:t>
            </a:r>
            <a:endParaRPr lang="cs-CZ" b="1" dirty="0">
              <a:solidFill>
                <a:srgbClr val="2B0BB5"/>
              </a:solidFill>
            </a:endParaRPr>
          </a:p>
        </p:txBody>
      </p:sp>
      <p:sp>
        <p:nvSpPr>
          <p:cNvPr id="3" name="Zástupný symbol pro obsah 2"/>
          <p:cNvSpPr>
            <a:spLocks noGrp="1"/>
          </p:cNvSpPr>
          <p:nvPr>
            <p:ph sz="half" idx="1"/>
          </p:nvPr>
        </p:nvSpPr>
        <p:spPr>
          <a:xfrm>
            <a:off x="458398" y="2924944"/>
            <a:ext cx="4038600" cy="1872208"/>
          </a:xfrm>
        </p:spPr>
        <p:txBody>
          <a:bodyPr>
            <a:noAutofit/>
          </a:bodyPr>
          <a:lstStyle/>
          <a:p>
            <a:r>
              <a:rPr lang="cs-CZ" sz="2000" dirty="0" smtClean="0"/>
              <a:t>železář</a:t>
            </a:r>
          </a:p>
          <a:p>
            <a:r>
              <a:rPr lang="cs-CZ" sz="2000" dirty="0"/>
              <a:t>b</a:t>
            </a:r>
            <a:r>
              <a:rPr lang="cs-CZ" sz="2000" dirty="0" smtClean="0"/>
              <a:t>etonář</a:t>
            </a:r>
          </a:p>
          <a:p>
            <a:r>
              <a:rPr lang="cs-CZ" sz="2000" dirty="0"/>
              <a:t>s</a:t>
            </a:r>
            <a:r>
              <a:rPr lang="cs-CZ" sz="2000" dirty="0" smtClean="0"/>
              <a:t>tolař</a:t>
            </a:r>
          </a:p>
          <a:p>
            <a:r>
              <a:rPr lang="cs-CZ" sz="2000" dirty="0"/>
              <a:t>s</a:t>
            </a:r>
            <a:r>
              <a:rPr lang="cs-CZ" sz="2000" dirty="0" smtClean="0"/>
              <a:t>tavební montážník</a:t>
            </a:r>
          </a:p>
          <a:p>
            <a:r>
              <a:rPr lang="cs-CZ" sz="2000" dirty="0" smtClean="0"/>
              <a:t>montážní </a:t>
            </a:r>
            <a:r>
              <a:rPr lang="cs-CZ" sz="2000" dirty="0"/>
              <a:t>svářeč</a:t>
            </a:r>
          </a:p>
        </p:txBody>
      </p:sp>
      <p:sp>
        <p:nvSpPr>
          <p:cNvPr id="4" name="Zástupný symbol pro obsah 3"/>
          <p:cNvSpPr>
            <a:spLocks noGrp="1"/>
          </p:cNvSpPr>
          <p:nvPr>
            <p:ph sz="half" idx="2"/>
          </p:nvPr>
        </p:nvSpPr>
        <p:spPr>
          <a:xfrm>
            <a:off x="4283968" y="2924944"/>
            <a:ext cx="4392488" cy="3436390"/>
          </a:xfrm>
        </p:spPr>
        <p:txBody>
          <a:bodyPr>
            <a:normAutofit fontScale="77500" lnSpcReduction="20000"/>
          </a:bodyPr>
          <a:lstStyle/>
          <a:p>
            <a:r>
              <a:rPr lang="cs-CZ" sz="2400" dirty="0" smtClean="0"/>
              <a:t>Střední škola technická a obchodní Olomouc</a:t>
            </a:r>
          </a:p>
          <a:p>
            <a:r>
              <a:rPr lang="cs-CZ" sz="2400" dirty="0" smtClean="0"/>
              <a:t>Střední škola polytechnická Olomouc</a:t>
            </a:r>
          </a:p>
          <a:p>
            <a:r>
              <a:rPr lang="cs-CZ" sz="2400" dirty="0" smtClean="0"/>
              <a:t>Střední odborné učiliště zemědělské Olomouc</a:t>
            </a:r>
          </a:p>
          <a:p>
            <a:r>
              <a:rPr lang="cs-CZ" sz="2400" dirty="0" smtClean="0"/>
              <a:t>Střední škola zemědělská Přerov</a:t>
            </a:r>
          </a:p>
          <a:p>
            <a:r>
              <a:rPr lang="cs-CZ" sz="2400" dirty="0" smtClean="0"/>
              <a:t>Střední škola technická  Přerov</a:t>
            </a:r>
          </a:p>
          <a:p>
            <a:r>
              <a:rPr lang="cs-CZ" sz="2400" dirty="0" smtClean="0"/>
              <a:t>Střední průmyslová škola strojnická  Olomouc</a:t>
            </a:r>
          </a:p>
          <a:p>
            <a:r>
              <a:rPr lang="cs-CZ" sz="2400" dirty="0" smtClean="0"/>
              <a:t>Střední odborná škola Litovel</a:t>
            </a:r>
          </a:p>
          <a:p>
            <a:r>
              <a:rPr lang="cs-CZ" sz="2400" dirty="0" smtClean="0"/>
              <a:t>Vysoká škola logistiky o.p.s.  v Přerově</a:t>
            </a:r>
          </a:p>
          <a:p>
            <a:r>
              <a:rPr lang="cs-CZ" sz="2400" dirty="0" smtClean="0"/>
              <a:t>Univerzita Pardubice</a:t>
            </a:r>
          </a:p>
          <a:p>
            <a:endParaRPr lang="cs-CZ" dirty="0" smtClean="0"/>
          </a:p>
          <a:p>
            <a:endParaRPr lang="cs-CZ" dirty="0"/>
          </a:p>
        </p:txBody>
      </p:sp>
      <p:sp>
        <p:nvSpPr>
          <p:cNvPr id="5" name="Obdélník 4"/>
          <p:cNvSpPr/>
          <p:nvPr/>
        </p:nvSpPr>
        <p:spPr>
          <a:xfrm>
            <a:off x="467544" y="1484784"/>
            <a:ext cx="8208912" cy="923330"/>
          </a:xfrm>
          <a:prstGeom prst="rect">
            <a:avLst/>
          </a:prstGeom>
        </p:spPr>
        <p:txBody>
          <a:bodyPr wrap="square">
            <a:spAutoFit/>
          </a:bodyPr>
          <a:lstStyle/>
          <a:p>
            <a:pPr algn="just"/>
            <a:r>
              <a:rPr lang="cs-CZ" b="1" dirty="0" smtClean="0">
                <a:solidFill>
                  <a:schemeClr val="bg1"/>
                </a:solidFill>
              </a:rPr>
              <a:t>Olomoucká </a:t>
            </a:r>
            <a:r>
              <a:rPr lang="cs-CZ" b="1" dirty="0">
                <a:solidFill>
                  <a:schemeClr val="bg1"/>
                </a:solidFill>
              </a:rPr>
              <a:t>společnost IP systém a.s. není pouhou stavební firmou. Její přidanou hodnotu tvoří především vývoj a vlastní výroba železobetonových konstrukcí, které se stávají základem staveb, jež společnost realizuje. </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01" t="44423" r="26443" b="35000"/>
          <a:stretch/>
        </p:blipFill>
        <p:spPr bwMode="auto">
          <a:xfrm>
            <a:off x="611560" y="5157192"/>
            <a:ext cx="3512161" cy="103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355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John </a:t>
            </a:r>
            <a:r>
              <a:rPr lang="cs-CZ" b="1" dirty="0" err="1" smtClean="0">
                <a:solidFill>
                  <a:srgbClr val="2B0BB5"/>
                </a:solidFill>
              </a:rPr>
              <a:t>Crane</a:t>
            </a:r>
            <a:r>
              <a:rPr lang="cs-CZ" b="1" dirty="0" smtClean="0">
                <a:solidFill>
                  <a:srgbClr val="2B0BB5"/>
                </a:solidFill>
              </a:rPr>
              <a:t> a.s.</a:t>
            </a:r>
            <a:endParaRPr lang="cs-CZ" b="1" dirty="0">
              <a:solidFill>
                <a:srgbClr val="2B0BB5"/>
              </a:solidFill>
            </a:endParaRPr>
          </a:p>
        </p:txBody>
      </p:sp>
      <p:sp>
        <p:nvSpPr>
          <p:cNvPr id="3" name="Zástupný symbol pro obsah 2"/>
          <p:cNvSpPr>
            <a:spLocks noGrp="1"/>
          </p:cNvSpPr>
          <p:nvPr>
            <p:ph sz="half" idx="1"/>
          </p:nvPr>
        </p:nvSpPr>
        <p:spPr>
          <a:xfrm>
            <a:off x="539552" y="3226213"/>
            <a:ext cx="3528011" cy="1531164"/>
          </a:xfrm>
        </p:spPr>
        <p:txBody>
          <a:bodyPr>
            <a:normAutofit fontScale="25000" lnSpcReduction="20000"/>
          </a:bodyPr>
          <a:lstStyle/>
          <a:p>
            <a:r>
              <a:rPr lang="cs-CZ" sz="8000" dirty="0"/>
              <a:t>obráběč </a:t>
            </a:r>
            <a:r>
              <a:rPr lang="cs-CZ" sz="8000" dirty="0" smtClean="0"/>
              <a:t>kovů</a:t>
            </a:r>
          </a:p>
          <a:p>
            <a:r>
              <a:rPr lang="cs-CZ" sz="8000" dirty="0" smtClean="0"/>
              <a:t>konstruktér</a:t>
            </a:r>
          </a:p>
          <a:p>
            <a:r>
              <a:rPr lang="cs-CZ" sz="8000" dirty="0" smtClean="0"/>
              <a:t>inženýři </a:t>
            </a:r>
            <a:r>
              <a:rPr lang="cs-CZ" sz="8000" dirty="0"/>
              <a:t>technických </a:t>
            </a:r>
            <a:r>
              <a:rPr lang="cs-CZ" sz="8000" dirty="0" smtClean="0"/>
              <a:t>oborů</a:t>
            </a:r>
          </a:p>
          <a:p>
            <a:r>
              <a:rPr lang="cs-CZ" sz="8000" dirty="0" smtClean="0"/>
              <a:t>inženýři </a:t>
            </a:r>
            <a:r>
              <a:rPr lang="cs-CZ" sz="8000" dirty="0"/>
              <a:t>kvality</a:t>
            </a:r>
          </a:p>
          <a:p>
            <a:endParaRPr lang="cs-CZ" sz="5100" dirty="0"/>
          </a:p>
          <a:p>
            <a:endParaRPr lang="cs-CZ" sz="8400" dirty="0" smtClean="0"/>
          </a:p>
        </p:txBody>
      </p:sp>
      <p:sp>
        <p:nvSpPr>
          <p:cNvPr id="8" name="Zástupný symbol pro obsah 3"/>
          <p:cNvSpPr>
            <a:spLocks noGrp="1"/>
          </p:cNvSpPr>
          <p:nvPr>
            <p:ph sz="half" idx="2"/>
          </p:nvPr>
        </p:nvSpPr>
        <p:spPr>
          <a:xfrm>
            <a:off x="4849289" y="3284984"/>
            <a:ext cx="3816424" cy="1293796"/>
          </a:xfrm>
        </p:spPr>
        <p:txBody>
          <a:bodyPr>
            <a:normAutofit fontScale="25000" lnSpcReduction="20000"/>
          </a:bodyPr>
          <a:lstStyle/>
          <a:p>
            <a:r>
              <a:rPr lang="cs-CZ" sz="8000" dirty="0"/>
              <a:t>Sigmundova střední škola strojírenská, </a:t>
            </a:r>
            <a:r>
              <a:rPr lang="cs-CZ" sz="8000" dirty="0" smtClean="0"/>
              <a:t>Lutín</a:t>
            </a:r>
          </a:p>
          <a:p>
            <a:r>
              <a:rPr lang="cs-CZ" sz="8000" dirty="0" smtClean="0"/>
              <a:t>Střední průmyslová škola </a:t>
            </a:r>
            <a:r>
              <a:rPr lang="cs-CZ" sz="8000" dirty="0"/>
              <a:t>Hranice</a:t>
            </a:r>
          </a:p>
          <a:p>
            <a:endParaRPr lang="cs-CZ" dirty="0"/>
          </a:p>
        </p:txBody>
      </p:sp>
      <p:sp>
        <p:nvSpPr>
          <p:cNvPr id="9" name="Zástupný symbol pro obsah 3"/>
          <p:cNvSpPr txBox="1">
            <a:spLocks/>
          </p:cNvSpPr>
          <p:nvPr/>
        </p:nvSpPr>
        <p:spPr>
          <a:xfrm>
            <a:off x="4366377" y="2605964"/>
            <a:ext cx="4546848" cy="2188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cs-CZ" dirty="0"/>
          </a:p>
        </p:txBody>
      </p:sp>
      <p:sp>
        <p:nvSpPr>
          <p:cNvPr id="4" name="Obdélník 3"/>
          <p:cNvSpPr/>
          <p:nvPr/>
        </p:nvSpPr>
        <p:spPr>
          <a:xfrm>
            <a:off x="539552" y="1484784"/>
            <a:ext cx="8136904" cy="1200329"/>
          </a:xfrm>
          <a:prstGeom prst="rect">
            <a:avLst/>
          </a:prstGeom>
        </p:spPr>
        <p:txBody>
          <a:bodyPr wrap="square">
            <a:spAutoFit/>
          </a:bodyPr>
          <a:lstStyle/>
          <a:p>
            <a:pPr algn="just"/>
            <a:r>
              <a:rPr lang="cs-CZ" b="1" dirty="0">
                <a:solidFill>
                  <a:schemeClr val="bg1"/>
                </a:solidFill>
              </a:rPr>
              <a:t>John </a:t>
            </a:r>
            <a:r>
              <a:rPr lang="cs-CZ" b="1" dirty="0" err="1">
                <a:solidFill>
                  <a:schemeClr val="bg1"/>
                </a:solidFill>
              </a:rPr>
              <a:t>Crane</a:t>
            </a:r>
            <a:r>
              <a:rPr lang="cs-CZ" b="1" dirty="0">
                <a:solidFill>
                  <a:schemeClr val="bg1"/>
                </a:solidFill>
              </a:rPr>
              <a:t>: Naše technická řešení zvyšují spolehlivost a provozuschopnost, takže naši zákazníci dokáží uspokojit celosvětovou poptávku po energiích. Pokud toužíte poprat se s výzvami předloženými největšími světovými dodavateli energií, pak jste na správné cestě.</a:t>
            </a: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94" t="35624" r="22693" b="19230"/>
          <a:stretch/>
        </p:blipFill>
        <p:spPr bwMode="auto">
          <a:xfrm>
            <a:off x="4197179" y="4794804"/>
            <a:ext cx="2893282" cy="167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056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Kaufland Česká republika v.o.s.</a:t>
            </a:r>
            <a:endParaRPr lang="cs-CZ" b="1" dirty="0">
              <a:solidFill>
                <a:srgbClr val="2B0BB5"/>
              </a:solidFill>
            </a:endParaRPr>
          </a:p>
        </p:txBody>
      </p:sp>
      <p:sp>
        <p:nvSpPr>
          <p:cNvPr id="3" name="Zástupný symbol pro obsah 2"/>
          <p:cNvSpPr>
            <a:spLocks noGrp="1"/>
          </p:cNvSpPr>
          <p:nvPr>
            <p:ph sz="half" idx="1"/>
          </p:nvPr>
        </p:nvSpPr>
        <p:spPr>
          <a:xfrm>
            <a:off x="533400" y="3173539"/>
            <a:ext cx="3832977" cy="1335581"/>
          </a:xfrm>
        </p:spPr>
        <p:txBody>
          <a:bodyPr>
            <a:noAutofit/>
          </a:bodyPr>
          <a:lstStyle/>
          <a:p>
            <a:r>
              <a:rPr lang="cs-CZ" sz="2400" dirty="0"/>
              <a:t>asistent </a:t>
            </a:r>
            <a:r>
              <a:rPr lang="cs-CZ" sz="2400" dirty="0" smtClean="0"/>
              <a:t>prodeje</a:t>
            </a:r>
          </a:p>
          <a:p>
            <a:r>
              <a:rPr lang="cs-CZ" sz="2400" dirty="0" smtClean="0"/>
              <a:t>koordinátor prodeje</a:t>
            </a:r>
          </a:p>
          <a:p>
            <a:r>
              <a:rPr lang="cs-CZ" sz="2400" dirty="0" smtClean="0"/>
              <a:t>vedoucí </a:t>
            </a:r>
            <a:r>
              <a:rPr lang="cs-CZ" sz="2400" dirty="0"/>
              <a:t>obchodního domu</a:t>
            </a:r>
            <a:endParaRPr lang="cs-CZ" sz="2400" dirty="0" smtClean="0"/>
          </a:p>
          <a:p>
            <a:endParaRPr lang="cs-CZ" sz="1800"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951542"/>
            <a:ext cx="2780413" cy="1452766"/>
          </a:xfrm>
          <a:prstGeom prst="rect">
            <a:avLst/>
          </a:prstGeom>
        </p:spPr>
      </p:pic>
      <p:sp>
        <p:nvSpPr>
          <p:cNvPr id="6" name="Obdélník 5"/>
          <p:cNvSpPr/>
          <p:nvPr/>
        </p:nvSpPr>
        <p:spPr>
          <a:xfrm>
            <a:off x="467544" y="1484784"/>
            <a:ext cx="8208912" cy="1477328"/>
          </a:xfrm>
          <a:prstGeom prst="rect">
            <a:avLst/>
          </a:prstGeom>
        </p:spPr>
        <p:txBody>
          <a:bodyPr wrap="square">
            <a:spAutoFit/>
          </a:bodyPr>
          <a:lstStyle/>
          <a:p>
            <a:pPr algn="just"/>
            <a:r>
              <a:rPr lang="cs-CZ" b="1" dirty="0">
                <a:solidFill>
                  <a:schemeClr val="bg1"/>
                </a:solidFill>
              </a:rPr>
              <a:t>Dlouhodobě jsme jedničkou v potravinovém retailu. Kromě 133 prodejen po celé České republice jsme celkem v 7 státech Evropy a nově také expandujeme do Austrálie. Za jeden z největších úspěchů loňského roku považujeme získání ocenění Top </a:t>
            </a:r>
            <a:r>
              <a:rPr lang="cs-CZ" b="1" dirty="0" err="1">
                <a:solidFill>
                  <a:schemeClr val="bg1"/>
                </a:solidFill>
              </a:rPr>
              <a:t>Employer</a:t>
            </a:r>
            <a:r>
              <a:rPr lang="cs-CZ" b="1" dirty="0">
                <a:solidFill>
                  <a:schemeClr val="bg1"/>
                </a:solidFill>
              </a:rPr>
              <a:t> Česká republika 2019 a Top </a:t>
            </a:r>
            <a:r>
              <a:rPr lang="cs-CZ" b="1" dirty="0" err="1">
                <a:solidFill>
                  <a:schemeClr val="bg1"/>
                </a:solidFill>
              </a:rPr>
              <a:t>Employer</a:t>
            </a:r>
            <a:r>
              <a:rPr lang="cs-CZ" b="1" dirty="0">
                <a:solidFill>
                  <a:schemeClr val="bg1"/>
                </a:solidFill>
              </a:rPr>
              <a:t> </a:t>
            </a:r>
            <a:r>
              <a:rPr lang="cs-CZ" b="1" dirty="0" err="1">
                <a:solidFill>
                  <a:schemeClr val="bg1"/>
                </a:solidFill>
              </a:rPr>
              <a:t>Europe</a:t>
            </a:r>
            <a:r>
              <a:rPr lang="cs-CZ" b="1" dirty="0">
                <a:solidFill>
                  <a:schemeClr val="bg1"/>
                </a:solidFill>
              </a:rPr>
              <a:t> 2019.</a:t>
            </a:r>
            <a:endParaRPr lang="cs-CZ" b="1" dirty="0" smtClean="0">
              <a:solidFill>
                <a:schemeClr val="bg1"/>
              </a:solidFill>
            </a:endParaRPr>
          </a:p>
          <a:p>
            <a:pPr algn="just"/>
            <a:endParaRPr lang="cs-CZ" b="1" dirty="0"/>
          </a:p>
        </p:txBody>
      </p:sp>
      <p:sp>
        <p:nvSpPr>
          <p:cNvPr id="8" name="Zástupný symbol pro obsah 3"/>
          <p:cNvSpPr>
            <a:spLocks noGrp="1"/>
          </p:cNvSpPr>
          <p:nvPr>
            <p:ph sz="half" idx="2"/>
          </p:nvPr>
        </p:nvSpPr>
        <p:spPr>
          <a:xfrm>
            <a:off x="4516216" y="3140968"/>
            <a:ext cx="4304256" cy="1368152"/>
          </a:xfrm>
        </p:spPr>
        <p:txBody>
          <a:bodyPr>
            <a:noAutofit/>
          </a:bodyPr>
          <a:lstStyle/>
          <a:p>
            <a:r>
              <a:rPr lang="cs-CZ" sz="2000" dirty="0" smtClean="0"/>
              <a:t>Střední odborná škola obchodu a služeb Olomouc</a:t>
            </a:r>
          </a:p>
          <a:p>
            <a:r>
              <a:rPr lang="cs-CZ" sz="2000" dirty="0" smtClean="0"/>
              <a:t>Švehlova střední škola polytechnická Prostějov</a:t>
            </a:r>
            <a:endParaRPr lang="cs-CZ" sz="1050" dirty="0"/>
          </a:p>
        </p:txBody>
      </p:sp>
      <p:sp>
        <p:nvSpPr>
          <p:cNvPr id="9" name="Zástupný symbol pro obsah 3"/>
          <p:cNvSpPr txBox="1">
            <a:spLocks/>
          </p:cNvSpPr>
          <p:nvPr/>
        </p:nvSpPr>
        <p:spPr>
          <a:xfrm>
            <a:off x="4366377" y="2605964"/>
            <a:ext cx="4546848" cy="2188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cs-CZ" dirty="0"/>
          </a:p>
        </p:txBody>
      </p:sp>
    </p:spTree>
    <p:extLst>
      <p:ext uri="{BB962C8B-B14F-4D97-AF65-F5344CB8AC3E}">
        <p14:creationId xmlns:p14="http://schemas.microsoft.com/office/powerpoint/2010/main" val="27208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normAutofit fontScale="90000"/>
          </a:bodyPr>
          <a:lstStyle/>
          <a:p>
            <a:r>
              <a:rPr lang="cs-CZ" b="1" dirty="0">
                <a:solidFill>
                  <a:srgbClr val="2B0BB5"/>
                </a:solidFill>
              </a:rPr>
              <a:t>Kooperativa pojišťovna, a.s., </a:t>
            </a:r>
            <a:r>
              <a:rPr lang="cs-CZ" b="1" dirty="0" err="1">
                <a:solidFill>
                  <a:srgbClr val="2B0BB5"/>
                </a:solidFill>
              </a:rPr>
              <a:t>Vienna</a:t>
            </a:r>
            <a:r>
              <a:rPr lang="cs-CZ" b="1" dirty="0">
                <a:solidFill>
                  <a:srgbClr val="2B0BB5"/>
                </a:solidFill>
              </a:rPr>
              <a:t> </a:t>
            </a:r>
            <a:r>
              <a:rPr lang="cs-CZ" b="1" dirty="0" err="1">
                <a:solidFill>
                  <a:srgbClr val="2B0BB5"/>
                </a:solidFill>
              </a:rPr>
              <a:t>Incurance</a:t>
            </a:r>
            <a:r>
              <a:rPr lang="cs-CZ" b="1" dirty="0">
                <a:solidFill>
                  <a:srgbClr val="2B0BB5"/>
                </a:solidFill>
              </a:rPr>
              <a:t> Group </a:t>
            </a:r>
          </a:p>
        </p:txBody>
      </p:sp>
      <p:sp>
        <p:nvSpPr>
          <p:cNvPr id="3" name="Zástupný symbol pro obsah 2"/>
          <p:cNvSpPr>
            <a:spLocks noGrp="1"/>
          </p:cNvSpPr>
          <p:nvPr>
            <p:ph sz="half" idx="1"/>
          </p:nvPr>
        </p:nvSpPr>
        <p:spPr>
          <a:xfrm>
            <a:off x="482788" y="3966712"/>
            <a:ext cx="5046711" cy="1656184"/>
          </a:xfrm>
        </p:spPr>
        <p:txBody>
          <a:bodyPr>
            <a:normAutofit fontScale="25000" lnSpcReduction="20000"/>
          </a:bodyPr>
          <a:lstStyle/>
          <a:p>
            <a:r>
              <a:rPr lang="cs-CZ" sz="9600" dirty="0"/>
              <a:t>pojistný </a:t>
            </a:r>
            <a:r>
              <a:rPr lang="cs-CZ" sz="9600" dirty="0" smtClean="0"/>
              <a:t>matematik</a:t>
            </a:r>
          </a:p>
          <a:p>
            <a:r>
              <a:rPr lang="cs-CZ" sz="9600" dirty="0" smtClean="0"/>
              <a:t>analytik </a:t>
            </a:r>
            <a:r>
              <a:rPr lang="cs-CZ" sz="9600" dirty="0" err="1" smtClean="0"/>
              <a:t>kontrolingu</a:t>
            </a:r>
            <a:endParaRPr lang="cs-CZ" sz="9600" dirty="0" smtClean="0"/>
          </a:p>
          <a:p>
            <a:r>
              <a:rPr lang="cs-CZ" sz="9600" dirty="0" smtClean="0"/>
              <a:t>přepážkový pracovník</a:t>
            </a:r>
          </a:p>
          <a:p>
            <a:r>
              <a:rPr lang="cs-CZ" sz="9600" dirty="0" smtClean="0"/>
              <a:t>finanční poradce</a:t>
            </a:r>
          </a:p>
          <a:p>
            <a:r>
              <a:rPr lang="cs-CZ" sz="9600" dirty="0" err="1" smtClean="0"/>
              <a:t>trainee</a:t>
            </a:r>
            <a:r>
              <a:rPr lang="cs-CZ" sz="9600" dirty="0" smtClean="0"/>
              <a:t> </a:t>
            </a:r>
            <a:r>
              <a:rPr lang="cs-CZ" sz="9600" dirty="0"/>
              <a:t>stážista (pro absolventy VŠ)</a:t>
            </a:r>
          </a:p>
          <a:p>
            <a:endParaRPr lang="cs-CZ" sz="5500" dirty="0"/>
          </a:p>
        </p:txBody>
      </p:sp>
      <p:sp>
        <p:nvSpPr>
          <p:cNvPr id="6" name="Obdélník 5"/>
          <p:cNvSpPr/>
          <p:nvPr/>
        </p:nvSpPr>
        <p:spPr>
          <a:xfrm>
            <a:off x="467544" y="1484784"/>
            <a:ext cx="8208912" cy="1754326"/>
          </a:xfrm>
          <a:prstGeom prst="rect">
            <a:avLst/>
          </a:prstGeom>
        </p:spPr>
        <p:txBody>
          <a:bodyPr wrap="square">
            <a:spAutoFit/>
          </a:bodyPr>
          <a:lstStyle/>
          <a:p>
            <a:pPr algn="just"/>
            <a:r>
              <a:rPr lang="cs-CZ" b="1" dirty="0">
                <a:solidFill>
                  <a:schemeClr val="bg1"/>
                </a:solidFill>
              </a:rPr>
              <a:t>Jsme univerzální pojišťovna s 28 letou tradicí a více než 2,5 mil. klientů, která nabízí plný sortiment služeb a všechny standardní druhy pojištění pro občany, drobné firmy i velké podniky. Jsme česká firma se stabilním zázemím skupiny </a:t>
            </a:r>
            <a:r>
              <a:rPr lang="cs-CZ" b="1" dirty="0" err="1">
                <a:solidFill>
                  <a:schemeClr val="bg1"/>
                </a:solidFill>
              </a:rPr>
              <a:t>Vienna</a:t>
            </a:r>
            <a:r>
              <a:rPr lang="cs-CZ" b="1" dirty="0">
                <a:solidFill>
                  <a:schemeClr val="bg1"/>
                </a:solidFill>
              </a:rPr>
              <a:t> </a:t>
            </a:r>
            <a:r>
              <a:rPr lang="cs-CZ" b="1" dirty="0" err="1">
                <a:solidFill>
                  <a:schemeClr val="bg1"/>
                </a:solidFill>
              </a:rPr>
              <a:t>Insurance</a:t>
            </a:r>
            <a:r>
              <a:rPr lang="cs-CZ" b="1" dirty="0">
                <a:solidFill>
                  <a:schemeClr val="bg1"/>
                </a:solidFill>
              </a:rPr>
              <a:t> Group, která zaměstnává více než 4000 zaměstnanců. Našim zaměstnancům nabízíme rozumnou pracovní dobu, smysluplnou práci, prostor pro realizaci, jistotu </a:t>
            </a:r>
            <a:r>
              <a:rPr lang="cs-CZ" b="1" dirty="0" smtClean="0">
                <a:solidFill>
                  <a:schemeClr val="bg1"/>
                </a:solidFill>
              </a:rPr>
              <a:t>    a </a:t>
            </a:r>
            <a:r>
              <a:rPr lang="cs-CZ" b="1" dirty="0">
                <a:solidFill>
                  <a:schemeClr val="bg1"/>
                </a:solidFill>
              </a:rPr>
              <a:t>prestiž a hlavně velmi nadstandartní ohodnocení a řadu benefitů</a:t>
            </a:r>
            <a:r>
              <a:rPr lang="cs-CZ" b="1" dirty="0" smtClean="0">
                <a:solidFill>
                  <a:schemeClr val="bg1"/>
                </a:solidFill>
              </a:rPr>
              <a:t>.</a:t>
            </a:r>
            <a:endParaRPr lang="cs-CZ" b="1" dirty="0">
              <a:solidFill>
                <a:schemeClr val="bg1"/>
              </a:solidFill>
            </a:endParaRPr>
          </a:p>
        </p:txBody>
      </p:sp>
      <p:sp>
        <p:nvSpPr>
          <p:cNvPr id="9" name="Zástupný symbol pro obsah 3"/>
          <p:cNvSpPr txBox="1">
            <a:spLocks/>
          </p:cNvSpPr>
          <p:nvPr/>
        </p:nvSpPr>
        <p:spPr>
          <a:xfrm>
            <a:off x="4366377" y="2605964"/>
            <a:ext cx="4546848" cy="2188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cs-CZ"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868798"/>
            <a:ext cx="2024357" cy="185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9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vert="horz" lIns="91440" tIns="45720" rIns="91440" bIns="45720" rtlCol="0" anchor="ctr">
            <a:normAutofit/>
          </a:bodyPr>
          <a:lstStyle/>
          <a:p>
            <a:r>
              <a:rPr lang="cs-CZ" b="1" dirty="0" smtClean="0">
                <a:solidFill>
                  <a:srgbClr val="2B0BB5"/>
                </a:solidFill>
              </a:rPr>
              <a:t>Albert Česká republika, s.r.o.</a:t>
            </a:r>
            <a:endParaRPr lang="cs-CZ" b="1" dirty="0">
              <a:solidFill>
                <a:srgbClr val="2B0BB5"/>
              </a:solidFill>
            </a:endParaRPr>
          </a:p>
        </p:txBody>
      </p:sp>
      <p:sp>
        <p:nvSpPr>
          <p:cNvPr id="3" name="Zástupný symbol pro obsah 2"/>
          <p:cNvSpPr>
            <a:spLocks noGrp="1"/>
          </p:cNvSpPr>
          <p:nvPr>
            <p:ph sz="half" idx="1"/>
          </p:nvPr>
        </p:nvSpPr>
        <p:spPr>
          <a:xfrm>
            <a:off x="1198440" y="2996952"/>
            <a:ext cx="3384376" cy="3168352"/>
          </a:xfrm>
        </p:spPr>
        <p:txBody>
          <a:bodyPr>
            <a:noAutofit/>
          </a:bodyPr>
          <a:lstStyle/>
          <a:p>
            <a:r>
              <a:rPr lang="cs-CZ" sz="2400" dirty="0" smtClean="0"/>
              <a:t>prodavač/</a:t>
            </a:r>
            <a:r>
              <a:rPr lang="cs-CZ" sz="2400" dirty="0" err="1" smtClean="0"/>
              <a:t>ka</a:t>
            </a:r>
            <a:r>
              <a:rPr lang="cs-CZ" sz="2400" dirty="0" smtClean="0"/>
              <a:t> specialista</a:t>
            </a:r>
          </a:p>
          <a:p>
            <a:r>
              <a:rPr lang="cs-CZ" sz="2400" dirty="0"/>
              <a:t>p</a:t>
            </a:r>
            <a:r>
              <a:rPr lang="cs-CZ" sz="2400" dirty="0" smtClean="0"/>
              <a:t>ekař/</a:t>
            </a:r>
            <a:r>
              <a:rPr lang="cs-CZ" sz="2400" dirty="0" err="1" smtClean="0"/>
              <a:t>ka</a:t>
            </a:r>
            <a:endParaRPr lang="cs-CZ" sz="2400" dirty="0"/>
          </a:p>
        </p:txBody>
      </p:sp>
      <p:sp>
        <p:nvSpPr>
          <p:cNvPr id="6" name="Obdélník 5"/>
          <p:cNvSpPr/>
          <p:nvPr/>
        </p:nvSpPr>
        <p:spPr>
          <a:xfrm>
            <a:off x="467544" y="1556792"/>
            <a:ext cx="8280920" cy="646331"/>
          </a:xfrm>
          <a:prstGeom prst="rect">
            <a:avLst/>
          </a:prstGeom>
        </p:spPr>
        <p:txBody>
          <a:bodyPr wrap="square">
            <a:spAutoFit/>
          </a:bodyPr>
          <a:lstStyle/>
          <a:p>
            <a:pPr algn="just"/>
            <a:r>
              <a:rPr lang="cs-CZ" b="1" dirty="0">
                <a:solidFill>
                  <a:schemeClr val="bg1"/>
                </a:solidFill>
              </a:rPr>
              <a:t>O</a:t>
            </a:r>
            <a:r>
              <a:rPr lang="cs-CZ" b="1" dirty="0" smtClean="0">
                <a:solidFill>
                  <a:schemeClr val="bg1"/>
                </a:solidFill>
              </a:rPr>
              <a:t>bchodní </a:t>
            </a:r>
            <a:r>
              <a:rPr lang="cs-CZ" b="1" dirty="0">
                <a:solidFill>
                  <a:schemeClr val="bg1"/>
                </a:solidFill>
              </a:rPr>
              <a:t>a výrobní činnost v oblasti spotřebního, průmyslového a potravinářského zboží včetně </a:t>
            </a:r>
            <a:r>
              <a:rPr lang="cs-CZ" b="1" dirty="0" err="1">
                <a:solidFill>
                  <a:schemeClr val="bg1"/>
                </a:solidFill>
              </a:rPr>
              <a:t>franchise</a:t>
            </a:r>
            <a:r>
              <a:rPr lang="cs-CZ" b="1" dirty="0">
                <a:solidFill>
                  <a:schemeClr val="bg1"/>
                </a:solidFill>
              </a:rPr>
              <a:t> a </a:t>
            </a:r>
            <a:r>
              <a:rPr lang="cs-CZ" b="1" dirty="0" smtClean="0">
                <a:solidFill>
                  <a:schemeClr val="bg1"/>
                </a:solidFill>
              </a:rPr>
              <a:t>leasingu.</a:t>
            </a:r>
            <a:endParaRPr lang="cs-CZ" b="1" dirty="0">
              <a:solidFill>
                <a:schemeClr val="bg1"/>
              </a:solidFill>
            </a:endParaRPr>
          </a:p>
        </p:txBody>
      </p:sp>
      <p:pic>
        <p:nvPicPr>
          <p:cNvPr id="8221" name="Picture 29"/>
          <p:cNvPicPr>
            <a:picLocks noChangeAspect="1" noChangeArrowheads="1"/>
          </p:cNvPicPr>
          <p:nvPr/>
        </p:nvPicPr>
        <p:blipFill rotWithShape="1">
          <a:blip r:embed="rId2">
            <a:extLst>
              <a:ext uri="{28A0092B-C50C-407E-A947-70E740481C1C}">
                <a14:useLocalDpi xmlns:a14="http://schemas.microsoft.com/office/drawing/2010/main" val="0"/>
              </a:ext>
            </a:extLst>
          </a:blip>
          <a:srcRect l="22439" t="25699" r="22080" b="29918"/>
          <a:stretch/>
        </p:blipFill>
        <p:spPr bwMode="auto">
          <a:xfrm>
            <a:off x="4781128" y="4221088"/>
            <a:ext cx="3391548" cy="203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395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568952" cy="1143000"/>
          </a:xfrm>
          <a:solidFill>
            <a:srgbClr val="FFFF00"/>
          </a:solidFill>
        </p:spPr>
        <p:txBody>
          <a:bodyPr>
            <a:normAutofit/>
          </a:bodyPr>
          <a:lstStyle/>
          <a:p>
            <a:r>
              <a:rPr lang="cs-CZ" b="1" dirty="0" err="1" smtClean="0">
                <a:solidFill>
                  <a:srgbClr val="2B0BB5"/>
                </a:solidFill>
              </a:rPr>
              <a:t>Koyo</a:t>
            </a:r>
            <a:r>
              <a:rPr lang="cs-CZ" b="1" dirty="0" smtClean="0">
                <a:solidFill>
                  <a:srgbClr val="2B0BB5"/>
                </a:solidFill>
              </a:rPr>
              <a:t> </a:t>
            </a:r>
            <a:r>
              <a:rPr lang="cs-CZ" b="1" dirty="0" err="1" smtClean="0">
                <a:solidFill>
                  <a:srgbClr val="2B0BB5"/>
                </a:solidFill>
              </a:rPr>
              <a:t>Bearings</a:t>
            </a:r>
            <a:r>
              <a:rPr lang="cs-CZ" b="1" dirty="0" smtClean="0">
                <a:solidFill>
                  <a:srgbClr val="2B0BB5"/>
                </a:solidFill>
              </a:rPr>
              <a:t> Česká republika s.r.o</a:t>
            </a:r>
            <a:r>
              <a:rPr lang="cs-CZ" b="1" dirty="0" smtClean="0">
                <a:solidFill>
                  <a:schemeClr val="tx2">
                    <a:lumMod val="75000"/>
                  </a:schemeClr>
                </a:solidFill>
              </a:rPr>
              <a:t>.</a:t>
            </a:r>
            <a:endParaRPr lang="cs-CZ" b="1" dirty="0">
              <a:solidFill>
                <a:schemeClr val="tx2">
                  <a:lumMod val="75000"/>
                </a:schemeClr>
              </a:solidFill>
            </a:endParaRPr>
          </a:p>
        </p:txBody>
      </p:sp>
      <p:sp>
        <p:nvSpPr>
          <p:cNvPr id="3" name="Zástupný symbol pro obsah 2"/>
          <p:cNvSpPr>
            <a:spLocks noGrp="1"/>
          </p:cNvSpPr>
          <p:nvPr>
            <p:ph sz="half" idx="1"/>
          </p:nvPr>
        </p:nvSpPr>
        <p:spPr>
          <a:xfrm>
            <a:off x="467544" y="3068961"/>
            <a:ext cx="4038600" cy="1440160"/>
          </a:xfrm>
        </p:spPr>
        <p:txBody>
          <a:bodyPr>
            <a:normAutofit lnSpcReduction="10000"/>
          </a:bodyPr>
          <a:lstStyle/>
          <a:p>
            <a:r>
              <a:rPr lang="cs-CZ" sz="2200" dirty="0" smtClean="0"/>
              <a:t>operátor výroby</a:t>
            </a:r>
          </a:p>
          <a:p>
            <a:r>
              <a:rPr lang="cs-CZ" sz="2200" dirty="0" err="1" smtClean="0"/>
              <a:t>perátor</a:t>
            </a:r>
            <a:r>
              <a:rPr lang="cs-CZ" sz="2200" dirty="0" smtClean="0"/>
              <a:t> CNC</a:t>
            </a:r>
          </a:p>
        </p:txBody>
      </p:sp>
      <p:sp>
        <p:nvSpPr>
          <p:cNvPr id="4" name="Zástupný symbol pro obsah 3"/>
          <p:cNvSpPr>
            <a:spLocks noGrp="1"/>
          </p:cNvSpPr>
          <p:nvPr>
            <p:ph sz="half" idx="2"/>
          </p:nvPr>
        </p:nvSpPr>
        <p:spPr>
          <a:xfrm>
            <a:off x="4283968" y="2996953"/>
            <a:ext cx="4474840" cy="2952328"/>
          </a:xfrm>
        </p:spPr>
        <p:txBody>
          <a:bodyPr>
            <a:normAutofit lnSpcReduction="10000"/>
          </a:bodyPr>
          <a:lstStyle/>
          <a:p>
            <a:r>
              <a:rPr lang="cs-CZ" sz="2200" dirty="0"/>
              <a:t>Sigmundova střední škola strojírenská Lutín</a:t>
            </a:r>
          </a:p>
          <a:p>
            <a:r>
              <a:rPr lang="cs-CZ" sz="2200" dirty="0"/>
              <a:t>Střední škola technická a obchodní Olomouc</a:t>
            </a:r>
          </a:p>
          <a:p>
            <a:r>
              <a:rPr lang="cs-CZ" sz="2200" dirty="0"/>
              <a:t>Střední průmyslová škola a Střední odborné učiliště Uničov</a:t>
            </a:r>
          </a:p>
          <a:p>
            <a:r>
              <a:rPr lang="cs-CZ" sz="2200" dirty="0"/>
              <a:t>Střední škola polytechnická Olomouc</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581128"/>
            <a:ext cx="2771800" cy="1114093"/>
          </a:xfrm>
          <a:prstGeom prst="rect">
            <a:avLst/>
          </a:prstGeom>
        </p:spPr>
      </p:pic>
      <p:sp>
        <p:nvSpPr>
          <p:cNvPr id="6" name="Obdélník 5"/>
          <p:cNvSpPr/>
          <p:nvPr/>
        </p:nvSpPr>
        <p:spPr>
          <a:xfrm>
            <a:off x="251520" y="1484784"/>
            <a:ext cx="8568952" cy="1200329"/>
          </a:xfrm>
          <a:prstGeom prst="rect">
            <a:avLst/>
          </a:prstGeom>
        </p:spPr>
        <p:txBody>
          <a:bodyPr wrap="square">
            <a:spAutoFit/>
          </a:bodyPr>
          <a:lstStyle/>
          <a:p>
            <a:pPr algn="just"/>
            <a:r>
              <a:rPr lang="cs-CZ" b="1" dirty="0" err="1">
                <a:solidFill>
                  <a:schemeClr val="bg1"/>
                </a:solidFill>
              </a:rPr>
              <a:t>Koyo</a:t>
            </a:r>
            <a:r>
              <a:rPr lang="cs-CZ" b="1" dirty="0">
                <a:solidFill>
                  <a:schemeClr val="bg1"/>
                </a:solidFill>
              </a:rPr>
              <a:t> </a:t>
            </a:r>
            <a:r>
              <a:rPr lang="cs-CZ" b="1" dirty="0" err="1">
                <a:solidFill>
                  <a:schemeClr val="bg1"/>
                </a:solidFill>
              </a:rPr>
              <a:t>Bearings</a:t>
            </a:r>
            <a:r>
              <a:rPr lang="cs-CZ" b="1" dirty="0">
                <a:solidFill>
                  <a:schemeClr val="bg1"/>
                </a:solidFill>
              </a:rPr>
              <a:t> ČR s. r. o. představuje spojení japonské kvality a tradiční strojírenské výroby a pracuje zde více než 500 zaměstnanců. Pokud se chcete podílet na výrobě ložisek pro špičkové vozy jako je Jaguar, Ferrari, Volvo a další, neváhejte kontaktovat personální oddělení.</a:t>
            </a:r>
          </a:p>
        </p:txBody>
      </p:sp>
    </p:spTree>
    <p:extLst>
      <p:ext uri="{BB962C8B-B14F-4D97-AF65-F5344CB8AC3E}">
        <p14:creationId xmlns:p14="http://schemas.microsoft.com/office/powerpoint/2010/main" val="2230495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KP – KOPRO s.r.o.</a:t>
            </a:r>
            <a:endParaRPr lang="cs-CZ" b="1" dirty="0">
              <a:solidFill>
                <a:srgbClr val="2B0BB5"/>
              </a:solidFill>
            </a:endParaRPr>
          </a:p>
        </p:txBody>
      </p:sp>
      <p:sp>
        <p:nvSpPr>
          <p:cNvPr id="3" name="Zástupný symbol pro obsah 2"/>
          <p:cNvSpPr>
            <a:spLocks noGrp="1"/>
          </p:cNvSpPr>
          <p:nvPr>
            <p:ph sz="half" idx="1"/>
          </p:nvPr>
        </p:nvSpPr>
        <p:spPr>
          <a:xfrm>
            <a:off x="467544" y="3359080"/>
            <a:ext cx="4038600" cy="2014136"/>
          </a:xfrm>
        </p:spPr>
        <p:txBody>
          <a:bodyPr>
            <a:normAutofit/>
          </a:bodyPr>
          <a:lstStyle/>
          <a:p>
            <a:r>
              <a:rPr lang="cs-CZ" sz="2000" dirty="0"/>
              <a:t>seřizovač </a:t>
            </a:r>
            <a:r>
              <a:rPr lang="cs-CZ" sz="2000" dirty="0" err="1" smtClean="0"/>
              <a:t>vstřikolisu</a:t>
            </a:r>
            <a:endParaRPr lang="cs-CZ" sz="2000" dirty="0" smtClean="0"/>
          </a:p>
          <a:p>
            <a:r>
              <a:rPr lang="cs-CZ" sz="2000" dirty="0" smtClean="0"/>
              <a:t>manipulant</a:t>
            </a:r>
          </a:p>
          <a:p>
            <a:r>
              <a:rPr lang="cs-CZ" sz="2000" dirty="0" smtClean="0"/>
              <a:t>nástrojař</a:t>
            </a:r>
          </a:p>
          <a:p>
            <a:r>
              <a:rPr lang="cs-CZ" sz="2000" dirty="0" smtClean="0"/>
              <a:t>obsluha </a:t>
            </a:r>
            <a:r>
              <a:rPr lang="cs-CZ" sz="2000" dirty="0"/>
              <a:t>CNC </a:t>
            </a:r>
            <a:r>
              <a:rPr lang="cs-CZ" sz="2000" dirty="0" smtClean="0"/>
              <a:t>strojů</a:t>
            </a:r>
          </a:p>
          <a:p>
            <a:r>
              <a:rPr lang="cs-CZ" sz="2000" dirty="0" smtClean="0"/>
              <a:t>EDM obrábění</a:t>
            </a:r>
            <a:endParaRPr lang="cs-CZ" sz="2000" dirty="0"/>
          </a:p>
        </p:txBody>
      </p:sp>
      <p:sp>
        <p:nvSpPr>
          <p:cNvPr id="4" name="Zástupný symbol pro obsah 3"/>
          <p:cNvSpPr>
            <a:spLocks noGrp="1"/>
          </p:cNvSpPr>
          <p:nvPr>
            <p:ph sz="half" idx="2"/>
          </p:nvPr>
        </p:nvSpPr>
        <p:spPr>
          <a:xfrm>
            <a:off x="4576210" y="3284984"/>
            <a:ext cx="4351766" cy="1512168"/>
          </a:xfrm>
        </p:spPr>
        <p:txBody>
          <a:bodyPr>
            <a:normAutofit/>
          </a:bodyPr>
          <a:lstStyle/>
          <a:p>
            <a:r>
              <a:rPr lang="cs-CZ" sz="2000" dirty="0"/>
              <a:t>Střední průmyslová škola strojnická Olomouc</a:t>
            </a:r>
          </a:p>
          <a:p>
            <a:r>
              <a:rPr lang="cs-CZ" sz="2000" dirty="0"/>
              <a:t>Sigmundova střední škola strojírenská Lutín</a:t>
            </a:r>
          </a:p>
        </p:txBody>
      </p:sp>
      <p:pic>
        <p:nvPicPr>
          <p:cNvPr id="1026" name="Obrázek 2" descr="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6210" y="5229200"/>
            <a:ext cx="2745756" cy="87756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67544" y="1484784"/>
            <a:ext cx="8208912" cy="1477328"/>
          </a:xfrm>
          <a:prstGeom prst="rect">
            <a:avLst/>
          </a:prstGeom>
        </p:spPr>
        <p:txBody>
          <a:bodyPr wrap="square">
            <a:spAutoFit/>
          </a:bodyPr>
          <a:lstStyle/>
          <a:p>
            <a:pPr algn="just"/>
            <a:r>
              <a:rPr lang="cs-CZ" b="1" dirty="0">
                <a:solidFill>
                  <a:schemeClr val="bg1"/>
                </a:solidFill>
              </a:rPr>
              <a:t>V KP – KOPRU se zabýváme výrobou plastových komponentů a díky vlastní nástrojárně jsme schopní realizovat i externí poptávky na výrobu forem. V obchodě jsme kvalitním a kvalifikovaným partnerem, který řeší zakázky flexibilně </a:t>
            </a:r>
            <a:r>
              <a:rPr lang="cs-CZ" b="1" dirty="0" smtClean="0">
                <a:solidFill>
                  <a:schemeClr val="bg1"/>
                </a:solidFill>
              </a:rPr>
              <a:t>                      a </a:t>
            </a:r>
            <a:r>
              <a:rPr lang="cs-CZ" b="1" dirty="0">
                <a:solidFill>
                  <a:schemeClr val="bg1"/>
                </a:solidFill>
              </a:rPr>
              <a:t>komplexně. Vážíme si každého našeho zaměstnance, jeho spokojenost je pro nás prioritou. Přijďte se informovat na práci u nás a prohlédnout si naši výrobu i Vy</a:t>
            </a:r>
            <a:r>
              <a:rPr lang="cs-CZ" b="1" dirty="0" smtClean="0">
                <a:solidFill>
                  <a:schemeClr val="bg1"/>
                </a:solidFill>
              </a:rPr>
              <a:t>!</a:t>
            </a:r>
            <a:endParaRPr lang="cs-CZ" b="1" dirty="0">
              <a:solidFill>
                <a:schemeClr val="bg1"/>
              </a:solidFill>
            </a:endParaRPr>
          </a:p>
        </p:txBody>
      </p:sp>
    </p:spTree>
    <p:extLst>
      <p:ext uri="{BB962C8B-B14F-4D97-AF65-F5344CB8AC3E}">
        <p14:creationId xmlns:p14="http://schemas.microsoft.com/office/powerpoint/2010/main" val="3119985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a:solidFill>
                  <a:srgbClr val="2B0BB5"/>
                </a:solidFill>
              </a:rPr>
              <a:t>Lázně Slatinice a.s</a:t>
            </a:r>
            <a:r>
              <a:rPr lang="cs-CZ" b="1" dirty="0" smtClean="0">
                <a:solidFill>
                  <a:srgbClr val="2B0BB5"/>
                </a:solidFill>
              </a:rPr>
              <a:t>. </a:t>
            </a:r>
            <a:endParaRPr lang="cs-CZ" b="1" dirty="0">
              <a:solidFill>
                <a:srgbClr val="2B0BB5"/>
              </a:solidFill>
            </a:endParaRPr>
          </a:p>
        </p:txBody>
      </p:sp>
      <p:sp>
        <p:nvSpPr>
          <p:cNvPr id="3" name="Zástupný symbol pro obsah 2"/>
          <p:cNvSpPr>
            <a:spLocks noGrp="1"/>
          </p:cNvSpPr>
          <p:nvPr>
            <p:ph sz="half" idx="1"/>
          </p:nvPr>
        </p:nvSpPr>
        <p:spPr>
          <a:xfrm>
            <a:off x="421029" y="2924944"/>
            <a:ext cx="3265548" cy="3456384"/>
          </a:xfrm>
        </p:spPr>
        <p:txBody>
          <a:bodyPr>
            <a:normAutofit/>
          </a:bodyPr>
          <a:lstStyle/>
          <a:p>
            <a:r>
              <a:rPr lang="cs-CZ" sz="1800" dirty="0" smtClean="0"/>
              <a:t>kuchař/</a:t>
            </a:r>
            <a:r>
              <a:rPr lang="cs-CZ" sz="1800" dirty="0" err="1" smtClean="0"/>
              <a:t>ka</a:t>
            </a:r>
            <a:endParaRPr lang="cs-CZ" sz="1800" dirty="0" smtClean="0"/>
          </a:p>
          <a:p>
            <a:r>
              <a:rPr lang="cs-CZ" sz="1800" dirty="0" smtClean="0"/>
              <a:t>pomocná </a:t>
            </a:r>
            <a:r>
              <a:rPr lang="cs-CZ" sz="1800" dirty="0"/>
              <a:t>síla do </a:t>
            </a:r>
            <a:r>
              <a:rPr lang="cs-CZ" sz="1800" dirty="0" smtClean="0"/>
              <a:t>kuchyně</a:t>
            </a:r>
          </a:p>
          <a:p>
            <a:r>
              <a:rPr lang="cs-CZ" sz="1800" dirty="0" smtClean="0"/>
              <a:t>fyzioterapeut/</a:t>
            </a:r>
            <a:r>
              <a:rPr lang="cs-CZ" sz="1800" dirty="0" err="1" smtClean="0"/>
              <a:t>ka</a:t>
            </a:r>
            <a:endParaRPr lang="cs-CZ" sz="1800" dirty="0" smtClean="0"/>
          </a:p>
          <a:p>
            <a:r>
              <a:rPr lang="cs-CZ" sz="1800" dirty="0" smtClean="0"/>
              <a:t>masér/</a:t>
            </a:r>
            <a:r>
              <a:rPr lang="cs-CZ" sz="1800" dirty="0" err="1" smtClean="0"/>
              <a:t>ka</a:t>
            </a:r>
            <a:endParaRPr lang="cs-CZ" sz="1800" dirty="0" smtClean="0"/>
          </a:p>
          <a:p>
            <a:r>
              <a:rPr lang="cs-CZ" sz="1800" dirty="0"/>
              <a:t>r</a:t>
            </a:r>
            <a:r>
              <a:rPr lang="cs-CZ" sz="1800" dirty="0" smtClean="0"/>
              <a:t>ecepční</a:t>
            </a:r>
          </a:p>
          <a:p>
            <a:r>
              <a:rPr lang="cs-CZ" sz="1800" dirty="0" smtClean="0"/>
              <a:t>všeobecná sestra</a:t>
            </a:r>
          </a:p>
          <a:p>
            <a:r>
              <a:rPr lang="cs-CZ" sz="1800" dirty="0" smtClean="0"/>
              <a:t>sanitář/</a:t>
            </a:r>
            <a:r>
              <a:rPr lang="cs-CZ" sz="1800" dirty="0" err="1" smtClean="0"/>
              <a:t>ka</a:t>
            </a:r>
            <a:endParaRPr lang="cs-CZ" sz="1800" dirty="0" smtClean="0"/>
          </a:p>
          <a:p>
            <a:r>
              <a:rPr lang="cs-CZ" sz="1800" dirty="0" smtClean="0"/>
              <a:t>technik údržby</a:t>
            </a:r>
          </a:p>
          <a:p>
            <a:r>
              <a:rPr lang="cs-CZ" sz="1800" dirty="0" smtClean="0"/>
              <a:t>pokojská</a:t>
            </a:r>
          </a:p>
          <a:p>
            <a:r>
              <a:rPr lang="cs-CZ" sz="1800" dirty="0" smtClean="0"/>
              <a:t>servírka/číšník</a:t>
            </a:r>
            <a:endParaRPr lang="cs-CZ" sz="1800" dirty="0"/>
          </a:p>
        </p:txBody>
      </p:sp>
      <p:sp>
        <p:nvSpPr>
          <p:cNvPr id="4" name="Zástupný symbol pro obsah 3"/>
          <p:cNvSpPr>
            <a:spLocks noGrp="1"/>
          </p:cNvSpPr>
          <p:nvPr>
            <p:ph sz="half" idx="2"/>
          </p:nvPr>
        </p:nvSpPr>
        <p:spPr>
          <a:xfrm>
            <a:off x="3480927" y="2854147"/>
            <a:ext cx="5328592" cy="3096344"/>
          </a:xfrm>
        </p:spPr>
        <p:txBody>
          <a:bodyPr>
            <a:noAutofit/>
          </a:bodyPr>
          <a:lstStyle/>
          <a:p>
            <a:r>
              <a:rPr lang="cs-CZ" sz="1800" dirty="0"/>
              <a:t>Univerzita </a:t>
            </a:r>
            <a:r>
              <a:rPr lang="cs-CZ" sz="1800" dirty="0" smtClean="0"/>
              <a:t>Palackého Olomouc, fakulta </a:t>
            </a:r>
            <a:r>
              <a:rPr lang="cs-CZ" sz="1800" dirty="0"/>
              <a:t>zdravotních </a:t>
            </a:r>
            <a:r>
              <a:rPr lang="cs-CZ" sz="1800" dirty="0" smtClean="0"/>
              <a:t>věd</a:t>
            </a:r>
            <a:endParaRPr lang="cs-CZ" sz="1800" dirty="0"/>
          </a:p>
          <a:p>
            <a:r>
              <a:rPr lang="cs-CZ" sz="1800" dirty="0"/>
              <a:t>Ostravská univerzita, </a:t>
            </a:r>
            <a:r>
              <a:rPr lang="cs-CZ" sz="1800" dirty="0" err="1"/>
              <a:t>LF</a:t>
            </a:r>
            <a:r>
              <a:rPr lang="cs-CZ" sz="1800" dirty="0"/>
              <a:t>-obor fyzioterapie, </a:t>
            </a:r>
            <a:r>
              <a:rPr lang="cs-CZ" sz="1800" dirty="0" smtClean="0"/>
              <a:t>Ostrava-Zábřeh</a:t>
            </a:r>
            <a:endParaRPr lang="cs-CZ" sz="1800" dirty="0"/>
          </a:p>
          <a:p>
            <a:r>
              <a:rPr lang="cs-CZ" sz="1800" dirty="0"/>
              <a:t>Střední odborná škola obchodu a služeb Olomouc</a:t>
            </a:r>
          </a:p>
          <a:p>
            <a:r>
              <a:rPr lang="cs-CZ" sz="1800" dirty="0" smtClean="0"/>
              <a:t>Střední </a:t>
            </a:r>
            <a:r>
              <a:rPr lang="cs-CZ" sz="1800" dirty="0"/>
              <a:t>odborná škola </a:t>
            </a:r>
            <a:r>
              <a:rPr lang="cs-CZ" sz="1800" dirty="0" smtClean="0"/>
              <a:t>Odry</a:t>
            </a:r>
          </a:p>
          <a:p>
            <a:r>
              <a:rPr lang="cs-CZ" sz="1800" dirty="0" smtClean="0"/>
              <a:t>Střední </a:t>
            </a:r>
            <a:r>
              <a:rPr lang="cs-CZ" sz="1800" dirty="0"/>
              <a:t>škola služeb a </a:t>
            </a:r>
            <a:r>
              <a:rPr lang="cs-CZ" sz="1800" dirty="0" smtClean="0"/>
              <a:t>podnikání Ostrava-Poruba</a:t>
            </a:r>
            <a:endParaRPr lang="cs-CZ" sz="1800" dirty="0"/>
          </a:p>
        </p:txBody>
      </p:sp>
      <p:sp>
        <p:nvSpPr>
          <p:cNvPr id="8" name="Obdélník 7"/>
          <p:cNvSpPr/>
          <p:nvPr/>
        </p:nvSpPr>
        <p:spPr>
          <a:xfrm>
            <a:off x="431540" y="1484784"/>
            <a:ext cx="8280920" cy="1200329"/>
          </a:xfrm>
          <a:prstGeom prst="rect">
            <a:avLst/>
          </a:prstGeom>
        </p:spPr>
        <p:txBody>
          <a:bodyPr wrap="square">
            <a:spAutoFit/>
          </a:bodyPr>
          <a:lstStyle/>
          <a:p>
            <a:pPr algn="just"/>
            <a:r>
              <a:rPr lang="cs-CZ" b="1" dirty="0">
                <a:solidFill>
                  <a:schemeClr val="bg1"/>
                </a:solidFill>
              </a:rPr>
              <a:t>Prvotřídní rehabilitaci, účinný přírodní vodní zdroj a příjemnou rodinnou atmosféru naleznete v Lázních Slatinice u Olomouce. Lázně Slatinice jsou první léčebné lázně      v České republice, které získaly akreditaci pro zdravotnická zařízení. Akreditace je oficiálním potvrzením vysoké kvality a bezpečnosti poskytovaných služeb.</a:t>
            </a:r>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11" t="33077" r="27452" b="19807"/>
          <a:stretch/>
        </p:blipFill>
        <p:spPr bwMode="auto">
          <a:xfrm>
            <a:off x="5061524" y="5224507"/>
            <a:ext cx="2138335" cy="150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61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352928" cy="1426170"/>
          </a:xfrm>
          <a:solidFill>
            <a:srgbClr val="FFFF00"/>
          </a:solidFill>
        </p:spPr>
        <p:txBody>
          <a:bodyPr>
            <a:noAutofit/>
          </a:bodyPr>
          <a:lstStyle/>
          <a:p>
            <a:r>
              <a:rPr lang="cs-CZ" b="1" dirty="0" smtClean="0">
                <a:solidFill>
                  <a:srgbClr val="2B0BB5"/>
                </a:solidFill>
              </a:rPr>
              <a:t>Krajské ředitelství policie Olomouckého kraje</a:t>
            </a:r>
            <a:endParaRPr lang="cs-CZ" b="1" dirty="0">
              <a:solidFill>
                <a:srgbClr val="2B0BB5"/>
              </a:solidFill>
            </a:endParaRPr>
          </a:p>
        </p:txBody>
      </p:sp>
      <p:sp>
        <p:nvSpPr>
          <p:cNvPr id="3" name="Zástupný symbol pro obsah 2"/>
          <p:cNvSpPr>
            <a:spLocks noGrp="1"/>
          </p:cNvSpPr>
          <p:nvPr>
            <p:ph sz="half" idx="1"/>
          </p:nvPr>
        </p:nvSpPr>
        <p:spPr>
          <a:xfrm>
            <a:off x="251520" y="2946674"/>
            <a:ext cx="2304256" cy="603869"/>
          </a:xfrm>
        </p:spPr>
        <p:txBody>
          <a:bodyPr>
            <a:normAutofit/>
          </a:bodyPr>
          <a:lstStyle/>
          <a:p>
            <a:r>
              <a:rPr lang="cs-CZ" sz="2400" dirty="0" smtClean="0"/>
              <a:t>policista</a:t>
            </a:r>
            <a:endParaRPr lang="cs-CZ" sz="2400" dirty="0"/>
          </a:p>
        </p:txBody>
      </p:sp>
      <p:sp>
        <p:nvSpPr>
          <p:cNvPr id="9" name="Zástupný symbol pro obsah 2"/>
          <p:cNvSpPr>
            <a:spLocks noGrp="1"/>
          </p:cNvSpPr>
          <p:nvPr>
            <p:ph sz="half" idx="1"/>
          </p:nvPr>
        </p:nvSpPr>
        <p:spPr>
          <a:xfrm>
            <a:off x="4175448" y="2489697"/>
            <a:ext cx="4968552" cy="1803399"/>
          </a:xfrm>
        </p:spPr>
        <p:txBody>
          <a:bodyPr>
            <a:normAutofit/>
          </a:bodyPr>
          <a:lstStyle/>
          <a:p>
            <a:r>
              <a:rPr lang="cs-CZ" sz="2000" dirty="0" err="1"/>
              <a:t>VPŠ</a:t>
            </a:r>
            <a:r>
              <a:rPr lang="cs-CZ" sz="2000" dirty="0"/>
              <a:t> a SPŠ MV v Holešově</a:t>
            </a:r>
          </a:p>
          <a:p>
            <a:r>
              <a:rPr lang="cs-CZ" sz="2000" dirty="0"/>
              <a:t>TRIVIS - Střední škola veřejnoprávní Prostějov, s.r.o.</a:t>
            </a:r>
          </a:p>
          <a:p>
            <a:r>
              <a:rPr lang="cs-CZ" sz="2000" dirty="0" smtClean="0"/>
              <a:t>Střední </a:t>
            </a:r>
            <a:r>
              <a:rPr lang="cs-CZ" sz="2000" dirty="0"/>
              <a:t>odborná škola Hranice, školská právnická osoba</a:t>
            </a:r>
          </a:p>
        </p:txBody>
      </p:sp>
      <p:sp>
        <p:nvSpPr>
          <p:cNvPr id="5" name="Obdélník 4"/>
          <p:cNvSpPr/>
          <p:nvPr/>
        </p:nvSpPr>
        <p:spPr>
          <a:xfrm>
            <a:off x="251520" y="1772816"/>
            <a:ext cx="8208912" cy="923330"/>
          </a:xfrm>
          <a:prstGeom prst="rect">
            <a:avLst/>
          </a:prstGeom>
        </p:spPr>
        <p:txBody>
          <a:bodyPr wrap="square">
            <a:spAutoFit/>
          </a:bodyPr>
          <a:lstStyle/>
          <a:p>
            <a:pPr algn="just"/>
            <a:r>
              <a:rPr lang="cs-CZ" b="1" dirty="0">
                <a:solidFill>
                  <a:schemeClr val="bg1"/>
                </a:solidFill>
              </a:rPr>
              <a:t>Jsme jedním z největších zaměstnavatelů v ČR a také jedním z </a:t>
            </a:r>
            <a:r>
              <a:rPr lang="cs-CZ" b="1" dirty="0" smtClean="0">
                <a:solidFill>
                  <a:schemeClr val="bg1"/>
                </a:solidFill>
              </a:rPr>
              <a:t>nejspolehlivějších. Můžeš </a:t>
            </a:r>
            <a:r>
              <a:rPr lang="cs-CZ" b="1" dirty="0">
                <a:solidFill>
                  <a:schemeClr val="bg1"/>
                </a:solidFill>
              </a:rPr>
              <a:t>si vybrat místo v celé republice. Nebojíš se pomáhat a chránit?  </a:t>
            </a:r>
            <a:r>
              <a:rPr lang="cs-CZ" b="1" dirty="0" smtClean="0">
                <a:solidFill>
                  <a:schemeClr val="bg1"/>
                </a:solidFill>
              </a:rPr>
              <a:t>Přidej se         k </a:t>
            </a:r>
            <a:r>
              <a:rPr lang="cs-CZ" b="1" dirty="0">
                <a:solidFill>
                  <a:schemeClr val="bg1"/>
                </a:solidFill>
              </a:rPr>
              <a:t>nám</a:t>
            </a:r>
            <a:r>
              <a:rPr lang="cs-CZ" dirty="0">
                <a:solidFill>
                  <a:schemeClr val="bg1"/>
                </a:solidFill>
              </a:rPr>
              <a:t>.</a:t>
            </a:r>
          </a:p>
        </p:txBody>
      </p:sp>
      <p:sp>
        <p:nvSpPr>
          <p:cNvPr id="7" name="Nadpis 1"/>
          <p:cNvSpPr txBox="1">
            <a:spLocks/>
          </p:cNvSpPr>
          <p:nvPr/>
        </p:nvSpPr>
        <p:spPr>
          <a:xfrm>
            <a:off x="251520" y="4293096"/>
            <a:ext cx="8352928" cy="79208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smtClean="0">
                <a:solidFill>
                  <a:srgbClr val="2B0BB5"/>
                </a:solidFill>
              </a:rPr>
              <a:t>Městská policie Olomouc</a:t>
            </a:r>
            <a:endParaRPr lang="cs-CZ" b="1" dirty="0">
              <a:solidFill>
                <a:srgbClr val="2B0BB5"/>
              </a:solidFill>
            </a:endParaRPr>
          </a:p>
        </p:txBody>
      </p:sp>
      <p:sp>
        <p:nvSpPr>
          <p:cNvPr id="8" name="Zástupný symbol pro obsah 2"/>
          <p:cNvSpPr>
            <a:spLocks noGrp="1"/>
          </p:cNvSpPr>
          <p:nvPr>
            <p:ph sz="half" idx="1"/>
          </p:nvPr>
        </p:nvSpPr>
        <p:spPr>
          <a:xfrm>
            <a:off x="251520" y="6036971"/>
            <a:ext cx="2238400" cy="452440"/>
          </a:xfrm>
        </p:spPr>
        <p:txBody>
          <a:bodyPr>
            <a:normAutofit lnSpcReduction="10000"/>
          </a:bodyPr>
          <a:lstStyle/>
          <a:p>
            <a:r>
              <a:rPr lang="cs-CZ" sz="2400" dirty="0" smtClean="0"/>
              <a:t>strážník</a:t>
            </a:r>
          </a:p>
        </p:txBody>
      </p:sp>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463297"/>
            <a:ext cx="1133985" cy="1026114"/>
          </a:xfrm>
          <a:prstGeom prst="rect">
            <a:avLst/>
          </a:prstGeom>
        </p:spPr>
      </p:pic>
      <p:sp>
        <p:nvSpPr>
          <p:cNvPr id="14" name="Obdélník 13"/>
          <p:cNvSpPr/>
          <p:nvPr/>
        </p:nvSpPr>
        <p:spPr>
          <a:xfrm>
            <a:off x="251520" y="5330023"/>
            <a:ext cx="5616624" cy="646331"/>
          </a:xfrm>
          <a:prstGeom prst="rect">
            <a:avLst/>
          </a:prstGeom>
        </p:spPr>
        <p:txBody>
          <a:bodyPr wrap="square">
            <a:spAutoFit/>
          </a:bodyPr>
          <a:lstStyle/>
          <a:p>
            <a:r>
              <a:rPr lang="cs-CZ" b="1" dirty="0">
                <a:solidFill>
                  <a:schemeClr val="bg1"/>
                </a:solidFill>
              </a:rPr>
              <a:t>Městská policie Olomouc zabezpečuje místní záležitosti veřejného pořádku na území města.  </a:t>
            </a:r>
          </a:p>
        </p:txBody>
      </p:sp>
      <p:pic>
        <p:nvPicPr>
          <p:cNvPr id="15" name="Obrázek 14"/>
          <p:cNvPicPr/>
          <p:nvPr/>
        </p:nvPicPr>
        <p:blipFill>
          <a:blip r:embed="rId4">
            <a:extLst>
              <a:ext uri="{28A0092B-C50C-407E-A947-70E740481C1C}">
                <a14:useLocalDpi xmlns:a14="http://schemas.microsoft.com/office/drawing/2010/main" val="0"/>
              </a:ext>
            </a:extLst>
          </a:blip>
          <a:stretch>
            <a:fillRect/>
          </a:stretch>
        </p:blipFill>
        <p:spPr>
          <a:xfrm>
            <a:off x="2072784" y="3068960"/>
            <a:ext cx="1095060" cy="963166"/>
          </a:xfrm>
          <a:prstGeom prst="rect">
            <a:avLst/>
          </a:prstGeom>
        </p:spPr>
      </p:pic>
    </p:spTree>
    <p:extLst>
      <p:ext uri="{BB962C8B-B14F-4D97-AF65-F5344CB8AC3E}">
        <p14:creationId xmlns:p14="http://schemas.microsoft.com/office/powerpoint/2010/main" val="87237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Makovec a.s.</a:t>
            </a:r>
            <a:endParaRPr lang="cs-CZ" b="1" dirty="0">
              <a:solidFill>
                <a:srgbClr val="2B0BB5"/>
              </a:solidFill>
            </a:endParaRPr>
          </a:p>
        </p:txBody>
      </p:sp>
      <p:sp>
        <p:nvSpPr>
          <p:cNvPr id="3" name="Zástupný symbol pro obsah 2"/>
          <p:cNvSpPr>
            <a:spLocks noGrp="1"/>
          </p:cNvSpPr>
          <p:nvPr>
            <p:ph sz="half" idx="1"/>
          </p:nvPr>
        </p:nvSpPr>
        <p:spPr>
          <a:xfrm>
            <a:off x="442356" y="3212976"/>
            <a:ext cx="4038600" cy="2653755"/>
          </a:xfrm>
        </p:spPr>
        <p:txBody>
          <a:bodyPr>
            <a:normAutofit/>
          </a:bodyPr>
          <a:lstStyle/>
          <a:p>
            <a:r>
              <a:rPr lang="cs-CZ" sz="2400" dirty="0" smtClean="0"/>
              <a:t>řezník </a:t>
            </a:r>
            <a:r>
              <a:rPr lang="cs-CZ" sz="2400" dirty="0"/>
              <a:t>– </a:t>
            </a:r>
            <a:r>
              <a:rPr lang="cs-CZ" sz="2400" dirty="0" smtClean="0"/>
              <a:t>uzenář</a:t>
            </a:r>
          </a:p>
          <a:p>
            <a:r>
              <a:rPr lang="cs-CZ" sz="2400" dirty="0" smtClean="0"/>
              <a:t>řidič</a:t>
            </a:r>
          </a:p>
          <a:p>
            <a:r>
              <a:rPr lang="cs-CZ" sz="2400" dirty="0" smtClean="0"/>
              <a:t>sanitární pracovník</a:t>
            </a:r>
          </a:p>
          <a:p>
            <a:r>
              <a:rPr lang="cs-CZ" sz="2400" dirty="0" smtClean="0"/>
              <a:t>pracovník </a:t>
            </a:r>
            <a:r>
              <a:rPr lang="cs-CZ" sz="2400" dirty="0"/>
              <a:t>do </a:t>
            </a:r>
            <a:r>
              <a:rPr lang="cs-CZ" sz="2400" dirty="0" smtClean="0"/>
              <a:t>výroby</a:t>
            </a:r>
          </a:p>
          <a:p>
            <a:r>
              <a:rPr lang="cs-CZ" sz="2400" dirty="0" smtClean="0"/>
              <a:t>údržbář</a:t>
            </a:r>
            <a:endParaRPr lang="cs-CZ" sz="2400" dirty="0"/>
          </a:p>
        </p:txBody>
      </p:sp>
      <p:sp>
        <p:nvSpPr>
          <p:cNvPr id="4" name="Zástupný symbol pro obsah 3"/>
          <p:cNvSpPr>
            <a:spLocks noGrp="1"/>
          </p:cNvSpPr>
          <p:nvPr>
            <p:ph sz="half" idx="2"/>
          </p:nvPr>
        </p:nvSpPr>
        <p:spPr>
          <a:xfrm>
            <a:off x="4355976" y="3212976"/>
            <a:ext cx="5112568" cy="2445588"/>
          </a:xfrm>
        </p:spPr>
        <p:txBody>
          <a:bodyPr>
            <a:normAutofit/>
          </a:bodyPr>
          <a:lstStyle/>
          <a:p>
            <a:r>
              <a:rPr lang="cs-CZ" sz="2400" dirty="0" smtClean="0"/>
              <a:t>Střední odborná škola </a:t>
            </a:r>
            <a:r>
              <a:rPr lang="cs-CZ" sz="2400" dirty="0"/>
              <a:t>Prostějov  </a:t>
            </a:r>
            <a:endParaRPr lang="cs-CZ" sz="2400" dirty="0" smtClean="0"/>
          </a:p>
          <a:p>
            <a:endParaRPr lang="cs-CZ" sz="2400" dirty="0"/>
          </a:p>
        </p:txBody>
      </p:sp>
      <p:sp>
        <p:nvSpPr>
          <p:cNvPr id="6" name="Obdélník 5"/>
          <p:cNvSpPr/>
          <p:nvPr/>
        </p:nvSpPr>
        <p:spPr>
          <a:xfrm>
            <a:off x="467544" y="1484784"/>
            <a:ext cx="8208912" cy="1200329"/>
          </a:xfrm>
          <a:prstGeom prst="rect">
            <a:avLst/>
          </a:prstGeom>
        </p:spPr>
        <p:txBody>
          <a:bodyPr wrap="square">
            <a:spAutoFit/>
          </a:bodyPr>
          <a:lstStyle/>
          <a:p>
            <a:pPr algn="just"/>
            <a:r>
              <a:rPr lang="cs-CZ" b="1" dirty="0">
                <a:solidFill>
                  <a:schemeClr val="bg1"/>
                </a:solidFill>
              </a:rPr>
              <a:t>Od roku 1991 společnost Makovec a.s. zpracovává maso a vyrábí uzeniny, tepelně opracované i neopracované masné výrobky. Nabízíme široký sortiment specialit </a:t>
            </a:r>
            <a:r>
              <a:rPr lang="cs-CZ" b="1" dirty="0" smtClean="0">
                <a:solidFill>
                  <a:schemeClr val="bg1"/>
                </a:solidFill>
              </a:rPr>
              <a:t>           i </a:t>
            </a:r>
            <a:r>
              <a:rPr lang="cs-CZ" b="1" dirty="0">
                <a:solidFill>
                  <a:schemeClr val="bg1"/>
                </a:solidFill>
              </a:rPr>
              <a:t>tradičních výrobků. Téměř všechny naše výrobky jsou bez lepku a vyrobeny v té nejlepší kvalitě.</a:t>
            </a:r>
          </a:p>
        </p:txBody>
      </p:sp>
      <p:pic>
        <p:nvPicPr>
          <p:cNvPr id="7" name="Obrázek 6"/>
          <p:cNvPicPr/>
          <p:nvPr/>
        </p:nvPicPr>
        <p:blipFill>
          <a:blip r:embed="rId2" cstate="print">
            <a:extLst>
              <a:ext uri="{28A0092B-C50C-407E-A947-70E740481C1C}">
                <a14:useLocalDpi xmlns:a14="http://schemas.microsoft.com/office/drawing/2010/main" val="0"/>
              </a:ext>
            </a:extLst>
          </a:blip>
          <a:stretch>
            <a:fillRect/>
          </a:stretch>
        </p:blipFill>
        <p:spPr>
          <a:xfrm>
            <a:off x="5446360" y="4293096"/>
            <a:ext cx="2013036" cy="1878067"/>
          </a:xfrm>
          <a:prstGeom prst="rect">
            <a:avLst/>
          </a:prstGeom>
        </p:spPr>
      </p:pic>
    </p:spTree>
    <p:extLst>
      <p:ext uri="{BB962C8B-B14F-4D97-AF65-F5344CB8AC3E}">
        <p14:creationId xmlns:p14="http://schemas.microsoft.com/office/powerpoint/2010/main" val="1169189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3133" y="336104"/>
            <a:ext cx="8229600" cy="1143000"/>
          </a:xfrm>
          <a:solidFill>
            <a:srgbClr val="FFFF00"/>
          </a:solidFill>
        </p:spPr>
        <p:txBody>
          <a:bodyPr/>
          <a:lstStyle/>
          <a:p>
            <a:r>
              <a:rPr lang="cs-CZ" b="1" dirty="0" err="1">
                <a:solidFill>
                  <a:srgbClr val="2B0BB5"/>
                </a:solidFill>
              </a:rPr>
              <a:t>Miele</a:t>
            </a:r>
            <a:r>
              <a:rPr lang="cs-CZ" b="1" dirty="0">
                <a:solidFill>
                  <a:srgbClr val="2B0BB5"/>
                </a:solidFill>
              </a:rPr>
              <a:t> technika </a:t>
            </a:r>
            <a:r>
              <a:rPr lang="cs-CZ" b="1" dirty="0" smtClean="0">
                <a:solidFill>
                  <a:srgbClr val="2B0BB5"/>
                </a:solidFill>
              </a:rPr>
              <a:t>s.r.o</a:t>
            </a:r>
            <a:r>
              <a:rPr lang="cs-CZ" dirty="0" smtClean="0">
                <a:solidFill>
                  <a:srgbClr val="2B0BB5"/>
                </a:solidFill>
              </a:rPr>
              <a:t>.</a:t>
            </a:r>
            <a:endParaRPr lang="cs-CZ" b="1" dirty="0">
              <a:solidFill>
                <a:srgbClr val="2B0BB5"/>
              </a:solidFill>
            </a:endParaRPr>
          </a:p>
        </p:txBody>
      </p:sp>
      <p:sp>
        <p:nvSpPr>
          <p:cNvPr id="3" name="Zástupný symbol pro obsah 2"/>
          <p:cNvSpPr>
            <a:spLocks noGrp="1"/>
          </p:cNvSpPr>
          <p:nvPr>
            <p:ph sz="half" idx="1"/>
          </p:nvPr>
        </p:nvSpPr>
        <p:spPr>
          <a:xfrm>
            <a:off x="179880" y="2996952"/>
            <a:ext cx="4608143" cy="1108719"/>
          </a:xfrm>
        </p:spPr>
        <p:txBody>
          <a:bodyPr>
            <a:noAutofit/>
          </a:bodyPr>
          <a:lstStyle/>
          <a:p>
            <a:r>
              <a:rPr lang="cs-CZ" sz="2400" dirty="0" smtClean="0"/>
              <a:t>zejména </a:t>
            </a:r>
            <a:r>
              <a:rPr lang="cs-CZ" sz="2400" dirty="0"/>
              <a:t>profese </a:t>
            </a:r>
            <a:endParaRPr lang="cs-CZ" sz="2400" dirty="0" smtClean="0"/>
          </a:p>
          <a:p>
            <a:pPr marL="0" indent="0">
              <a:buNone/>
            </a:pPr>
            <a:r>
              <a:rPr lang="cs-CZ" sz="2400" dirty="0"/>
              <a:t> </a:t>
            </a:r>
            <a:r>
              <a:rPr lang="cs-CZ" sz="2400" dirty="0" smtClean="0"/>
              <a:t>    technického rázu</a:t>
            </a:r>
          </a:p>
        </p:txBody>
      </p:sp>
      <p:sp>
        <p:nvSpPr>
          <p:cNvPr id="4" name="Zástupný symbol pro obsah 3"/>
          <p:cNvSpPr>
            <a:spLocks noGrp="1"/>
          </p:cNvSpPr>
          <p:nvPr>
            <p:ph sz="half" idx="2"/>
          </p:nvPr>
        </p:nvSpPr>
        <p:spPr>
          <a:xfrm>
            <a:off x="3831998" y="2942391"/>
            <a:ext cx="5256584" cy="3537141"/>
          </a:xfrm>
        </p:spPr>
        <p:txBody>
          <a:bodyPr>
            <a:normAutofit fontScale="70000" lnSpcReduction="20000"/>
          </a:bodyPr>
          <a:lstStyle/>
          <a:p>
            <a:r>
              <a:rPr lang="cs-CZ" sz="3800" dirty="0"/>
              <a:t>Střední průmyslová škola a Střední odborné učiliště Uničov</a:t>
            </a:r>
          </a:p>
          <a:p>
            <a:r>
              <a:rPr lang="cs-CZ" sz="3800" dirty="0" smtClean="0"/>
              <a:t>Střední průmyslová škola strojnická Olomouc</a:t>
            </a:r>
          </a:p>
          <a:p>
            <a:r>
              <a:rPr lang="cs-CZ" sz="3800" dirty="0"/>
              <a:t>Střední škola technická a obchodní Olomouc</a:t>
            </a:r>
          </a:p>
          <a:p>
            <a:pPr lvl="0"/>
            <a:r>
              <a:rPr lang="cs-CZ" sz="3800" dirty="0"/>
              <a:t>Střední škola železniční, technická a služeb Šumperk</a:t>
            </a:r>
          </a:p>
          <a:p>
            <a:r>
              <a:rPr lang="cs-CZ" sz="3800" dirty="0" smtClean="0"/>
              <a:t>Střední odborná škola Litovel</a:t>
            </a:r>
            <a:endParaRPr lang="cs-CZ" sz="3800" dirty="0"/>
          </a:p>
          <a:p>
            <a:endParaRPr lang="cs-CZ" sz="2400" dirty="0" smtClean="0"/>
          </a:p>
          <a:p>
            <a:endParaRPr lang="cs-CZ" sz="2400" dirty="0"/>
          </a:p>
          <a:p>
            <a:endParaRPr lang="cs-CZ" sz="2400" dirty="0"/>
          </a:p>
        </p:txBody>
      </p:sp>
      <p:sp>
        <p:nvSpPr>
          <p:cNvPr id="6" name="Obdélník 5"/>
          <p:cNvSpPr/>
          <p:nvPr/>
        </p:nvSpPr>
        <p:spPr>
          <a:xfrm>
            <a:off x="467544" y="1484784"/>
            <a:ext cx="8208912" cy="1200329"/>
          </a:xfrm>
          <a:prstGeom prst="rect">
            <a:avLst/>
          </a:prstGeom>
        </p:spPr>
        <p:txBody>
          <a:bodyPr wrap="square">
            <a:spAutoFit/>
          </a:bodyPr>
          <a:lstStyle/>
          <a:p>
            <a:r>
              <a:rPr lang="cs-CZ" b="1" dirty="0">
                <a:solidFill>
                  <a:schemeClr val="bg1"/>
                </a:solidFill>
              </a:rPr>
              <a:t>Německá společnost </a:t>
            </a:r>
            <a:r>
              <a:rPr lang="cs-CZ" b="1" dirty="0" err="1">
                <a:solidFill>
                  <a:schemeClr val="bg1"/>
                </a:solidFill>
              </a:rPr>
              <a:t>Miele</a:t>
            </a:r>
            <a:r>
              <a:rPr lang="cs-CZ" b="1" dirty="0">
                <a:solidFill>
                  <a:schemeClr val="bg1"/>
                </a:solidFill>
              </a:rPr>
              <a:t> patří mezi nejvýznamnější výrobce špičkových spotřebičů pro domácnost i profesionální využití. Již od roku 1899 se řídí heslem „vždy lepší“, které klade na sebe i své produkty. V uničovském závodě vyrábí sušičky prádla, myčky nádobí a pračky s horním plněním.</a:t>
            </a: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653136"/>
            <a:ext cx="2880320" cy="1106316"/>
          </a:xfrm>
          <a:prstGeom prst="rect">
            <a:avLst/>
          </a:prstGeom>
        </p:spPr>
      </p:pic>
    </p:spTree>
    <p:extLst>
      <p:ext uri="{BB962C8B-B14F-4D97-AF65-F5344CB8AC3E}">
        <p14:creationId xmlns:p14="http://schemas.microsoft.com/office/powerpoint/2010/main" val="181306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a:solidFill>
                  <a:srgbClr val="2B0BB5"/>
                </a:solidFill>
              </a:rPr>
              <a:t>MUBEA-HZP</a:t>
            </a:r>
            <a:r>
              <a:rPr lang="cs-CZ" b="1" dirty="0">
                <a:solidFill>
                  <a:srgbClr val="2B0BB5"/>
                </a:solidFill>
              </a:rPr>
              <a:t> s.r.o</a:t>
            </a:r>
            <a:r>
              <a:rPr lang="cs-CZ" b="1" dirty="0" smtClean="0">
                <a:solidFill>
                  <a:srgbClr val="2B0BB5"/>
                </a:solidFill>
              </a:rPr>
              <a:t>.</a:t>
            </a:r>
            <a:endParaRPr lang="cs-CZ" b="1" dirty="0">
              <a:solidFill>
                <a:srgbClr val="2B0BB5"/>
              </a:solidFill>
            </a:endParaRPr>
          </a:p>
        </p:txBody>
      </p:sp>
      <p:sp>
        <p:nvSpPr>
          <p:cNvPr id="3" name="Zástupný symbol pro obsah 2"/>
          <p:cNvSpPr>
            <a:spLocks noGrp="1"/>
          </p:cNvSpPr>
          <p:nvPr>
            <p:ph sz="half" idx="1"/>
          </p:nvPr>
        </p:nvSpPr>
        <p:spPr>
          <a:xfrm>
            <a:off x="499048" y="2924944"/>
            <a:ext cx="4038600" cy="2664296"/>
          </a:xfrm>
        </p:spPr>
        <p:txBody>
          <a:bodyPr>
            <a:noAutofit/>
          </a:bodyPr>
          <a:lstStyle/>
          <a:p>
            <a:r>
              <a:rPr lang="cs-CZ" sz="2000" dirty="0" smtClean="0"/>
              <a:t>dělník </a:t>
            </a:r>
            <a:r>
              <a:rPr lang="cs-CZ" sz="2000" dirty="0"/>
              <a:t>ve výrobě </a:t>
            </a:r>
            <a:endParaRPr lang="cs-CZ" sz="2000" dirty="0" smtClean="0"/>
          </a:p>
          <a:p>
            <a:r>
              <a:rPr lang="cs-CZ" sz="2000" dirty="0" smtClean="0"/>
              <a:t>operátor výroby</a:t>
            </a:r>
          </a:p>
        </p:txBody>
      </p:sp>
      <p:sp>
        <p:nvSpPr>
          <p:cNvPr id="4" name="Zástupný symbol pro obsah 3"/>
          <p:cNvSpPr>
            <a:spLocks noGrp="1"/>
          </p:cNvSpPr>
          <p:nvPr>
            <p:ph sz="half" idx="2"/>
          </p:nvPr>
        </p:nvSpPr>
        <p:spPr>
          <a:xfrm>
            <a:off x="3707904" y="2852936"/>
            <a:ext cx="5148064" cy="3780894"/>
          </a:xfrm>
        </p:spPr>
        <p:txBody>
          <a:bodyPr>
            <a:normAutofit fontScale="62500" lnSpcReduction="20000"/>
          </a:bodyPr>
          <a:lstStyle/>
          <a:p>
            <a:r>
              <a:rPr lang="cs-CZ" sz="2400" dirty="0" err="1"/>
              <a:t>SOŠ</a:t>
            </a:r>
            <a:r>
              <a:rPr lang="cs-CZ" sz="2400" dirty="0"/>
              <a:t> průmyslová a </a:t>
            </a:r>
            <a:r>
              <a:rPr lang="cs-CZ" sz="2400" dirty="0" err="1"/>
              <a:t>SOU</a:t>
            </a:r>
            <a:r>
              <a:rPr lang="cs-CZ" sz="2400" dirty="0"/>
              <a:t> strojírenské Prostějov</a:t>
            </a:r>
          </a:p>
          <a:p>
            <a:r>
              <a:rPr lang="cs-CZ" sz="2400" dirty="0" err="1"/>
              <a:t>VOŠ</a:t>
            </a:r>
            <a:r>
              <a:rPr lang="cs-CZ" sz="2400" dirty="0"/>
              <a:t> a </a:t>
            </a:r>
            <a:r>
              <a:rPr lang="cs-CZ" sz="2400" dirty="0" err="1"/>
              <a:t>SPŠE</a:t>
            </a:r>
            <a:r>
              <a:rPr lang="cs-CZ" sz="2400" dirty="0"/>
              <a:t> Olomouc</a:t>
            </a:r>
          </a:p>
          <a:p>
            <a:r>
              <a:rPr lang="cs-CZ" sz="2400" dirty="0"/>
              <a:t>Střední průmyslová škola strojnická Olomouc</a:t>
            </a:r>
          </a:p>
          <a:p>
            <a:r>
              <a:rPr lang="cs-CZ" sz="2400" dirty="0"/>
              <a:t>Střední škola technická a obchodní Olomouc</a:t>
            </a:r>
          </a:p>
          <a:p>
            <a:r>
              <a:rPr lang="cs-CZ" sz="2400" dirty="0"/>
              <a:t>Střední průmyslová škola Přerov</a:t>
            </a:r>
          </a:p>
          <a:p>
            <a:r>
              <a:rPr lang="cs-CZ" sz="2400" dirty="0"/>
              <a:t>Střední škola technická Přerov</a:t>
            </a:r>
          </a:p>
          <a:p>
            <a:r>
              <a:rPr lang="cs-CZ" sz="2400" dirty="0"/>
              <a:t>Střední škola </a:t>
            </a:r>
            <a:r>
              <a:rPr lang="cs-CZ" sz="2400" dirty="0" smtClean="0"/>
              <a:t>elektrotechnická Lipník </a:t>
            </a:r>
            <a:r>
              <a:rPr lang="cs-CZ" sz="2400" dirty="0"/>
              <a:t>nad Bečvou</a:t>
            </a:r>
          </a:p>
          <a:p>
            <a:r>
              <a:rPr lang="cs-CZ" sz="2400" dirty="0"/>
              <a:t>Sigmundova střední škola strojírenská  Lutín</a:t>
            </a:r>
          </a:p>
          <a:p>
            <a:r>
              <a:rPr lang="cs-CZ" sz="2400" dirty="0"/>
              <a:t>Střední škola polytechnická Olomouc</a:t>
            </a:r>
          </a:p>
          <a:p>
            <a:r>
              <a:rPr lang="cs-CZ" sz="2400" dirty="0" err="1"/>
              <a:t>SOŠ</a:t>
            </a:r>
            <a:r>
              <a:rPr lang="cs-CZ" sz="2400" dirty="0"/>
              <a:t> a </a:t>
            </a:r>
            <a:r>
              <a:rPr lang="cs-CZ" sz="2400" dirty="0" err="1"/>
              <a:t>SOU</a:t>
            </a:r>
            <a:r>
              <a:rPr lang="cs-CZ" sz="2400" dirty="0"/>
              <a:t> Vyškov</a:t>
            </a:r>
          </a:p>
          <a:p>
            <a:r>
              <a:rPr lang="cs-CZ" sz="2400" dirty="0"/>
              <a:t>Střední škola – Centrum odborné přípravy technické Kroměříž</a:t>
            </a:r>
          </a:p>
          <a:p>
            <a:r>
              <a:rPr lang="cs-CZ" sz="2400" dirty="0"/>
              <a:t>Střední průmyslová škola a Střední odborné učiliště </a:t>
            </a:r>
            <a:r>
              <a:rPr lang="cs-CZ" sz="2400" dirty="0" smtClean="0"/>
              <a:t>Uničov</a:t>
            </a:r>
          </a:p>
          <a:p>
            <a:r>
              <a:rPr lang="cs-CZ" sz="2400" dirty="0" smtClean="0"/>
              <a:t>Univerzita Tomáše Bati ve Zlíně</a:t>
            </a:r>
          </a:p>
          <a:p>
            <a:r>
              <a:rPr lang="cs-CZ" sz="2400" dirty="0" smtClean="0"/>
              <a:t>Vysoká škola báňská – Technická univerzita Ostrava</a:t>
            </a:r>
          </a:p>
          <a:p>
            <a:r>
              <a:rPr lang="cs-CZ" sz="2400" dirty="0" smtClean="0"/>
              <a:t>Vysoké učení technické v Brně</a:t>
            </a:r>
            <a:endParaRPr lang="cs-CZ" sz="2400" dirty="0"/>
          </a:p>
        </p:txBody>
      </p:sp>
      <p:sp>
        <p:nvSpPr>
          <p:cNvPr id="6" name="Obdélník 5"/>
          <p:cNvSpPr/>
          <p:nvPr/>
        </p:nvSpPr>
        <p:spPr>
          <a:xfrm>
            <a:off x="323528" y="1433503"/>
            <a:ext cx="8424935" cy="1477328"/>
          </a:xfrm>
          <a:prstGeom prst="rect">
            <a:avLst/>
          </a:prstGeom>
        </p:spPr>
        <p:txBody>
          <a:bodyPr wrap="square">
            <a:spAutoFit/>
          </a:bodyPr>
          <a:lstStyle/>
          <a:p>
            <a:pPr algn="just"/>
            <a:r>
              <a:rPr lang="cs-CZ" b="1" dirty="0">
                <a:solidFill>
                  <a:schemeClr val="bg1"/>
                </a:solidFill>
              </a:rPr>
              <a:t>Patříme mezi největší výrobce </a:t>
            </a:r>
            <a:r>
              <a:rPr lang="cs-CZ" b="1" dirty="0" err="1">
                <a:solidFill>
                  <a:schemeClr val="bg1"/>
                </a:solidFill>
              </a:rPr>
              <a:t>autokomponent</a:t>
            </a:r>
            <a:r>
              <a:rPr lang="cs-CZ" b="1" dirty="0">
                <a:solidFill>
                  <a:schemeClr val="bg1"/>
                </a:solidFill>
              </a:rPr>
              <a:t> se specifickým know-how zaměřeným na snižování hmotnosti automobilů. Dodáváme všem význačným světovým výrobcům</a:t>
            </a:r>
            <a:r>
              <a:rPr lang="cs-CZ" b="1" dirty="0" smtClean="0">
                <a:solidFill>
                  <a:schemeClr val="bg1"/>
                </a:solidFill>
              </a:rPr>
              <a:t>.</a:t>
            </a:r>
            <a:r>
              <a:rPr lang="cs-CZ" b="1" dirty="0">
                <a:solidFill>
                  <a:schemeClr val="bg1"/>
                </a:solidFill>
              </a:rPr>
              <a:t/>
            </a:r>
            <a:br>
              <a:rPr lang="cs-CZ" b="1" dirty="0">
                <a:solidFill>
                  <a:schemeClr val="bg1"/>
                </a:solidFill>
              </a:rPr>
            </a:br>
            <a:r>
              <a:rPr lang="cs-CZ" b="1" dirty="0">
                <a:solidFill>
                  <a:schemeClr val="bg1"/>
                </a:solidFill>
              </a:rPr>
              <a:t>V Prostějově zaměstnáváme více než 1300 zaměstnanců, kterým poskytujeme stabilní povolání ve vysoce automatizovaném výrobním prostředí s perspektivou kariérního růstu.</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47" t="42116" r="28318" b="32692"/>
          <a:stretch/>
        </p:blipFill>
        <p:spPr bwMode="auto">
          <a:xfrm>
            <a:off x="755576" y="4876869"/>
            <a:ext cx="2650410" cy="113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82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Nemocnice Šumperk, a.s.</a:t>
            </a:r>
            <a:endParaRPr lang="cs-CZ" b="1" dirty="0">
              <a:solidFill>
                <a:srgbClr val="2B0BB5"/>
              </a:solidFill>
            </a:endParaRPr>
          </a:p>
        </p:txBody>
      </p:sp>
      <p:sp>
        <p:nvSpPr>
          <p:cNvPr id="3" name="Zástupný symbol pro obsah 2"/>
          <p:cNvSpPr>
            <a:spLocks noGrp="1"/>
          </p:cNvSpPr>
          <p:nvPr>
            <p:ph sz="half" idx="1"/>
          </p:nvPr>
        </p:nvSpPr>
        <p:spPr>
          <a:xfrm>
            <a:off x="398058" y="2780928"/>
            <a:ext cx="4038600" cy="2293715"/>
          </a:xfrm>
        </p:spPr>
        <p:txBody>
          <a:bodyPr>
            <a:normAutofit fontScale="85000" lnSpcReduction="10000"/>
          </a:bodyPr>
          <a:lstStyle/>
          <a:p>
            <a:r>
              <a:rPr lang="cs-CZ" sz="2400" dirty="0" smtClean="0"/>
              <a:t>lékař</a:t>
            </a:r>
          </a:p>
          <a:p>
            <a:r>
              <a:rPr lang="cs-CZ" sz="2400" dirty="0" smtClean="0"/>
              <a:t>všeobecná sestra</a:t>
            </a:r>
          </a:p>
          <a:p>
            <a:r>
              <a:rPr lang="cs-CZ" sz="2400" dirty="0" smtClean="0"/>
              <a:t>praktická sestra</a:t>
            </a:r>
          </a:p>
          <a:p>
            <a:r>
              <a:rPr lang="cs-CZ" sz="2400" dirty="0" smtClean="0"/>
              <a:t>zdravotní laborant</a:t>
            </a:r>
          </a:p>
          <a:p>
            <a:r>
              <a:rPr lang="cs-CZ" sz="2400" dirty="0" smtClean="0"/>
              <a:t>sanitář </a:t>
            </a:r>
          </a:p>
          <a:p>
            <a:r>
              <a:rPr lang="cs-CZ" sz="2400" dirty="0" smtClean="0"/>
              <a:t>kuchař</a:t>
            </a:r>
          </a:p>
          <a:p>
            <a:endParaRPr lang="cs-CZ" dirty="0" smtClean="0"/>
          </a:p>
          <a:p>
            <a:pPr marL="0" indent="0">
              <a:buNone/>
            </a:pPr>
            <a:endParaRPr lang="cs-CZ" dirty="0"/>
          </a:p>
        </p:txBody>
      </p:sp>
      <p:sp>
        <p:nvSpPr>
          <p:cNvPr id="4" name="Zástupný symbol pro obsah 3"/>
          <p:cNvSpPr>
            <a:spLocks noGrp="1"/>
          </p:cNvSpPr>
          <p:nvPr>
            <p:ph sz="half" idx="2"/>
          </p:nvPr>
        </p:nvSpPr>
        <p:spPr>
          <a:xfrm>
            <a:off x="4581146" y="2934362"/>
            <a:ext cx="4038600" cy="3302950"/>
          </a:xfrm>
        </p:spPr>
        <p:txBody>
          <a:bodyPr>
            <a:normAutofit fontScale="85000" lnSpcReduction="10000"/>
          </a:bodyPr>
          <a:lstStyle/>
          <a:p>
            <a:r>
              <a:rPr lang="cs-CZ" sz="2400" dirty="0" smtClean="0"/>
              <a:t>Střední zdravotnická škola Šumperk</a:t>
            </a:r>
          </a:p>
          <a:p>
            <a:r>
              <a:rPr lang="cs-CZ" sz="2400" dirty="0" smtClean="0"/>
              <a:t>Střední zdravotnická škola    a Vyšší odborná škola zdravotnická Olomouc</a:t>
            </a:r>
          </a:p>
          <a:p>
            <a:r>
              <a:rPr lang="cs-CZ" sz="2400" dirty="0" smtClean="0"/>
              <a:t>Univerzita Palackého v Olomouci</a:t>
            </a:r>
          </a:p>
          <a:p>
            <a:r>
              <a:rPr lang="cs-CZ" sz="2400" dirty="0" smtClean="0"/>
              <a:t>Střední odborná škola Šumperk</a:t>
            </a:r>
          </a:p>
          <a:p>
            <a:r>
              <a:rPr lang="cs-CZ" sz="2400" dirty="0"/>
              <a:t>S</a:t>
            </a:r>
            <a:r>
              <a:rPr lang="cs-CZ" sz="2400" dirty="0" smtClean="0"/>
              <a:t>třední </a:t>
            </a:r>
            <a:r>
              <a:rPr lang="cs-CZ" sz="2400" dirty="0"/>
              <a:t>škola gastronomie a farmářství Jeseník</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218188"/>
            <a:ext cx="2432270" cy="1368152"/>
          </a:xfrm>
          <a:prstGeom prst="rect">
            <a:avLst/>
          </a:prstGeom>
        </p:spPr>
      </p:pic>
      <p:sp>
        <p:nvSpPr>
          <p:cNvPr id="6" name="Obdélník 5"/>
          <p:cNvSpPr/>
          <p:nvPr/>
        </p:nvSpPr>
        <p:spPr>
          <a:xfrm>
            <a:off x="467544" y="1443841"/>
            <a:ext cx="8208912" cy="1200329"/>
          </a:xfrm>
          <a:prstGeom prst="rect">
            <a:avLst/>
          </a:prstGeom>
        </p:spPr>
        <p:txBody>
          <a:bodyPr wrap="square">
            <a:spAutoFit/>
          </a:bodyPr>
          <a:lstStyle/>
          <a:p>
            <a:pPr algn="just"/>
            <a:r>
              <a:rPr lang="cs-CZ" b="1" dirty="0">
                <a:solidFill>
                  <a:schemeClr val="bg1"/>
                </a:solidFill>
              </a:rPr>
              <a:t>Nemocnice Šumperk a.s. je všeobecnou nemocnicí s rozsáhlou lůžkovou </a:t>
            </a:r>
            <a:r>
              <a:rPr lang="cs-CZ" b="1" dirty="0" smtClean="0">
                <a:solidFill>
                  <a:schemeClr val="bg1"/>
                </a:solidFill>
              </a:rPr>
              <a:t>                           a </a:t>
            </a:r>
            <a:r>
              <a:rPr lang="cs-CZ" b="1" dirty="0">
                <a:solidFill>
                  <a:schemeClr val="bg1"/>
                </a:solidFill>
              </a:rPr>
              <a:t>ambulantní složkou poskytující základní i specializovanou zdravotní péči až pro 200 tisíc obyvatel. Je držitelem akreditace pro specializované vzdělávání, titulu Baby </a:t>
            </a:r>
            <a:r>
              <a:rPr lang="cs-CZ" b="1" dirty="0" err="1">
                <a:solidFill>
                  <a:schemeClr val="bg1"/>
                </a:solidFill>
              </a:rPr>
              <a:t>Friendly</a:t>
            </a:r>
            <a:r>
              <a:rPr lang="cs-CZ" b="1" dirty="0">
                <a:solidFill>
                  <a:schemeClr val="bg1"/>
                </a:solidFill>
              </a:rPr>
              <a:t> </a:t>
            </a:r>
            <a:r>
              <a:rPr lang="cs-CZ" b="1" dirty="0" err="1">
                <a:solidFill>
                  <a:schemeClr val="bg1"/>
                </a:solidFill>
              </a:rPr>
              <a:t>Hospital</a:t>
            </a:r>
            <a:r>
              <a:rPr lang="cs-CZ" b="1" dirty="0">
                <a:solidFill>
                  <a:schemeClr val="bg1"/>
                </a:solidFill>
              </a:rPr>
              <a:t> nebo ocenění </a:t>
            </a:r>
            <a:r>
              <a:rPr lang="cs-CZ" b="1" dirty="0" err="1">
                <a:solidFill>
                  <a:schemeClr val="bg1"/>
                </a:solidFill>
              </a:rPr>
              <a:t>Human</a:t>
            </a:r>
            <a:r>
              <a:rPr lang="cs-CZ" b="1" dirty="0">
                <a:solidFill>
                  <a:schemeClr val="bg1"/>
                </a:solidFill>
              </a:rPr>
              <a:t> </a:t>
            </a:r>
            <a:r>
              <a:rPr lang="cs-CZ" b="1" dirty="0" err="1">
                <a:solidFill>
                  <a:schemeClr val="bg1"/>
                </a:solidFill>
              </a:rPr>
              <a:t>Employer</a:t>
            </a:r>
            <a:r>
              <a:rPr lang="cs-CZ" b="1" dirty="0">
                <a:solidFill>
                  <a:schemeClr val="bg1"/>
                </a:solidFill>
              </a:rPr>
              <a:t>.</a:t>
            </a:r>
          </a:p>
        </p:txBody>
      </p:sp>
    </p:spTree>
    <p:extLst>
      <p:ext uri="{BB962C8B-B14F-4D97-AF65-F5344CB8AC3E}">
        <p14:creationId xmlns:p14="http://schemas.microsoft.com/office/powerpoint/2010/main" val="3347052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Nestlé Česko s.r.o.</a:t>
            </a:r>
            <a:endParaRPr lang="cs-CZ" b="1" dirty="0">
              <a:solidFill>
                <a:srgbClr val="2B0BB5"/>
              </a:solidFill>
            </a:endParaRPr>
          </a:p>
        </p:txBody>
      </p:sp>
      <p:sp>
        <p:nvSpPr>
          <p:cNvPr id="3" name="Zástupný symbol pro obsah 2"/>
          <p:cNvSpPr>
            <a:spLocks noGrp="1"/>
          </p:cNvSpPr>
          <p:nvPr>
            <p:ph sz="half" idx="1"/>
          </p:nvPr>
        </p:nvSpPr>
        <p:spPr>
          <a:xfrm>
            <a:off x="755576" y="2905733"/>
            <a:ext cx="4038600" cy="1963427"/>
          </a:xfrm>
        </p:spPr>
        <p:txBody>
          <a:bodyPr>
            <a:normAutofit/>
          </a:bodyPr>
          <a:lstStyle/>
          <a:p>
            <a:r>
              <a:rPr lang="cs-CZ" sz="2400" dirty="0" smtClean="0"/>
              <a:t>o</a:t>
            </a:r>
            <a:r>
              <a:rPr lang="nn-NO" sz="2400" dirty="0" smtClean="0"/>
              <a:t>per</a:t>
            </a:r>
            <a:r>
              <a:rPr lang="cs-CZ" sz="2400" dirty="0" err="1" smtClean="0"/>
              <a:t>átor</a:t>
            </a:r>
            <a:r>
              <a:rPr lang="cs-CZ" sz="2400" dirty="0" smtClean="0"/>
              <a:t> výroby</a:t>
            </a:r>
          </a:p>
          <a:p>
            <a:r>
              <a:rPr lang="cs-CZ" sz="2400" dirty="0" smtClean="0"/>
              <a:t>údržbář</a:t>
            </a:r>
          </a:p>
          <a:p>
            <a:r>
              <a:rPr lang="cs-CZ" sz="2400" dirty="0" smtClean="0"/>
              <a:t>elektrikář</a:t>
            </a:r>
          </a:p>
          <a:p>
            <a:r>
              <a:rPr lang="cs-CZ" sz="2400" dirty="0" smtClean="0"/>
              <a:t>a</a:t>
            </a:r>
            <a:r>
              <a:rPr lang="nn-NO" sz="2400" dirty="0" smtClean="0"/>
              <a:t>utomatizac</a:t>
            </a:r>
            <a:r>
              <a:rPr lang="cs-CZ" sz="2400" dirty="0" smtClean="0"/>
              <a:t>e</a:t>
            </a:r>
            <a:endParaRPr lang="cs-CZ" sz="2400" dirty="0"/>
          </a:p>
        </p:txBody>
      </p:sp>
      <p:sp>
        <p:nvSpPr>
          <p:cNvPr id="4" name="Zástupný symbol pro obsah 3"/>
          <p:cNvSpPr>
            <a:spLocks noGrp="1"/>
          </p:cNvSpPr>
          <p:nvPr>
            <p:ph sz="half" idx="2"/>
          </p:nvPr>
        </p:nvSpPr>
        <p:spPr>
          <a:xfrm>
            <a:off x="3851920" y="2852936"/>
            <a:ext cx="5406752" cy="1800200"/>
          </a:xfrm>
        </p:spPr>
        <p:txBody>
          <a:bodyPr>
            <a:noAutofit/>
          </a:bodyPr>
          <a:lstStyle/>
          <a:p>
            <a:r>
              <a:rPr lang="cs-CZ" sz="2400" dirty="0" smtClean="0"/>
              <a:t>Střední škola technická a obchodní  Olomouc</a:t>
            </a:r>
          </a:p>
          <a:p>
            <a:r>
              <a:rPr lang="cs-CZ" sz="2400" dirty="0" smtClean="0"/>
              <a:t>Střední škola elektrotechnická </a:t>
            </a:r>
          </a:p>
          <a:p>
            <a:pPr marL="0" indent="0">
              <a:buNone/>
            </a:pPr>
            <a:r>
              <a:rPr lang="cs-CZ" sz="2400" dirty="0"/>
              <a:t> </a:t>
            </a:r>
            <a:r>
              <a:rPr lang="cs-CZ" sz="2400" dirty="0" smtClean="0"/>
              <a:t>    Lipník nad Bečvou</a:t>
            </a:r>
            <a:endParaRPr lang="cs-CZ" sz="2400" dirty="0"/>
          </a:p>
        </p:txBody>
      </p:sp>
      <p:sp>
        <p:nvSpPr>
          <p:cNvPr id="5" name="Obdélník 4"/>
          <p:cNvSpPr/>
          <p:nvPr/>
        </p:nvSpPr>
        <p:spPr>
          <a:xfrm>
            <a:off x="467544" y="1484784"/>
            <a:ext cx="8208912" cy="1200329"/>
          </a:xfrm>
          <a:prstGeom prst="rect">
            <a:avLst/>
          </a:prstGeom>
        </p:spPr>
        <p:txBody>
          <a:bodyPr wrap="square">
            <a:spAutoFit/>
          </a:bodyPr>
          <a:lstStyle/>
          <a:p>
            <a:pPr algn="just"/>
            <a:r>
              <a:rPr lang="cs-CZ" b="1" dirty="0">
                <a:solidFill>
                  <a:schemeClr val="bg1"/>
                </a:solidFill>
              </a:rPr>
              <a:t>Nestlé je největším výrobcem potravin a nápojů na světě. Domov nacházíme ve 189 zemích světa, kde zaměstnáváme 328 000 zaměstnanců. V Česku vyrábíme cukrovinky pod značkami Orion, </a:t>
            </a:r>
            <a:r>
              <a:rPr lang="cs-CZ" b="1" dirty="0" err="1">
                <a:solidFill>
                  <a:schemeClr val="bg1"/>
                </a:solidFill>
              </a:rPr>
              <a:t>Kofila</a:t>
            </a:r>
            <a:r>
              <a:rPr lang="cs-CZ" b="1" dirty="0">
                <a:solidFill>
                  <a:schemeClr val="bg1"/>
                </a:solidFill>
              </a:rPr>
              <a:t>, </a:t>
            </a:r>
            <a:r>
              <a:rPr lang="cs-CZ" b="1" dirty="0" err="1">
                <a:solidFill>
                  <a:schemeClr val="bg1"/>
                </a:solidFill>
              </a:rPr>
              <a:t>Margot</a:t>
            </a:r>
            <a:r>
              <a:rPr lang="cs-CZ" b="1" dirty="0">
                <a:solidFill>
                  <a:schemeClr val="bg1"/>
                </a:solidFill>
              </a:rPr>
              <a:t>, Bon </a:t>
            </a:r>
            <a:r>
              <a:rPr lang="cs-CZ" b="1" dirty="0" smtClean="0">
                <a:solidFill>
                  <a:schemeClr val="bg1"/>
                </a:solidFill>
              </a:rPr>
              <a:t>Pari , JOJO </a:t>
            </a:r>
            <a:r>
              <a:rPr lang="cs-CZ" b="1" dirty="0">
                <a:solidFill>
                  <a:schemeClr val="bg1"/>
                </a:solidFill>
              </a:rPr>
              <a:t>a další. Na Slovensku kulinářské výrobky Maggi a </a:t>
            </a:r>
            <a:r>
              <a:rPr lang="cs-CZ" b="1" dirty="0" err="1">
                <a:solidFill>
                  <a:schemeClr val="bg1"/>
                </a:solidFill>
              </a:rPr>
              <a:t>Carpathia</a:t>
            </a:r>
            <a:r>
              <a:rPr lang="cs-CZ" b="1" dirty="0">
                <a:solidFill>
                  <a:schemeClr val="bg1"/>
                </a:solidFill>
              </a:rPr>
              <a:t>.</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4835026"/>
            <a:ext cx="3246462" cy="1368152"/>
          </a:xfrm>
          <a:prstGeom prst="rect">
            <a:avLst/>
          </a:prstGeom>
        </p:spPr>
      </p:pic>
    </p:spTree>
    <p:extLst>
      <p:ext uri="{BB962C8B-B14F-4D97-AF65-F5344CB8AC3E}">
        <p14:creationId xmlns:p14="http://schemas.microsoft.com/office/powerpoint/2010/main" val="3026029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a:solidFill>
            <a:srgbClr val="FFFF00"/>
          </a:solidFill>
        </p:spPr>
        <p:txBody>
          <a:bodyPr/>
          <a:lstStyle/>
          <a:p>
            <a:r>
              <a:rPr lang="cs-CZ" b="1" dirty="0" smtClean="0">
                <a:solidFill>
                  <a:srgbClr val="2B0BB5"/>
                </a:solidFill>
              </a:rPr>
              <a:t>Penny Market, s.r.o.</a:t>
            </a:r>
            <a:endParaRPr lang="cs-CZ" b="1" dirty="0">
              <a:solidFill>
                <a:srgbClr val="2B0BB5"/>
              </a:solidFill>
            </a:endParaRPr>
          </a:p>
        </p:txBody>
      </p:sp>
      <p:sp>
        <p:nvSpPr>
          <p:cNvPr id="3" name="Zástupný symbol pro obsah 2"/>
          <p:cNvSpPr>
            <a:spLocks noGrp="1"/>
          </p:cNvSpPr>
          <p:nvPr>
            <p:ph sz="half" idx="1"/>
          </p:nvPr>
        </p:nvSpPr>
        <p:spPr>
          <a:xfrm>
            <a:off x="467544" y="3068961"/>
            <a:ext cx="4104456" cy="1224136"/>
          </a:xfrm>
        </p:spPr>
        <p:txBody>
          <a:bodyPr>
            <a:noAutofit/>
          </a:bodyPr>
          <a:lstStyle/>
          <a:p>
            <a:r>
              <a:rPr lang="cs-CZ" sz="2400" dirty="0" smtClean="0"/>
              <a:t>pokladní/prodavač</a:t>
            </a:r>
          </a:p>
          <a:p>
            <a:r>
              <a:rPr lang="cs-CZ" sz="2400" dirty="0" smtClean="0"/>
              <a:t>zástupce </a:t>
            </a:r>
            <a:r>
              <a:rPr lang="cs-CZ" sz="2400" dirty="0"/>
              <a:t>vedoucího prodejny.</a:t>
            </a:r>
          </a:p>
        </p:txBody>
      </p:sp>
      <p:sp>
        <p:nvSpPr>
          <p:cNvPr id="5" name="Obdélník 4"/>
          <p:cNvSpPr/>
          <p:nvPr/>
        </p:nvSpPr>
        <p:spPr>
          <a:xfrm>
            <a:off x="467544" y="1484784"/>
            <a:ext cx="8208912" cy="1200329"/>
          </a:xfrm>
          <a:prstGeom prst="rect">
            <a:avLst/>
          </a:prstGeom>
        </p:spPr>
        <p:txBody>
          <a:bodyPr wrap="square">
            <a:spAutoFit/>
          </a:bodyPr>
          <a:lstStyle/>
          <a:p>
            <a:pPr algn="just"/>
            <a:r>
              <a:rPr lang="cs-CZ" b="1" dirty="0">
                <a:solidFill>
                  <a:schemeClr val="bg1"/>
                </a:solidFill>
              </a:rPr>
              <a:t>Společnost Penny Market s.r.o. působí na českém trhu více než 20 let. S počtem více než 380 prodejen jsme jedničkou na diskontním trhu. Klademe hlavní důraz na zaměstnance, kterým umožňujeme vzdělávání a další růst na všech úrovních. Na našem úspěchu se podílí přes 7 000 pracovníků.</a:t>
            </a:r>
          </a:p>
        </p:txBody>
      </p:sp>
      <p:sp>
        <p:nvSpPr>
          <p:cNvPr id="4" name="Obdélník 3"/>
          <p:cNvSpPr/>
          <p:nvPr/>
        </p:nvSpPr>
        <p:spPr>
          <a:xfrm>
            <a:off x="4809510" y="3115542"/>
            <a:ext cx="4320480" cy="1200329"/>
          </a:xfrm>
          <a:prstGeom prst="rect">
            <a:avLst/>
          </a:prstGeom>
        </p:spPr>
        <p:txBody>
          <a:bodyPr wrap="square">
            <a:spAutoFit/>
          </a:bodyPr>
          <a:lstStyle/>
          <a:p>
            <a:pPr marL="342900" indent="-342900">
              <a:buFont typeface="Arial" pitchFamily="34" charset="0"/>
              <a:buChar char="•"/>
            </a:pPr>
            <a:r>
              <a:rPr lang="cs-CZ" sz="2400" dirty="0">
                <a:solidFill>
                  <a:schemeClr val="bg1"/>
                </a:solidFill>
              </a:rPr>
              <a:t>Střední odborné školy a Střední </a:t>
            </a:r>
            <a:r>
              <a:rPr lang="cs-CZ" sz="2400" dirty="0" smtClean="0">
                <a:solidFill>
                  <a:schemeClr val="bg1"/>
                </a:solidFill>
              </a:rPr>
              <a:t>odborná </a:t>
            </a:r>
            <a:r>
              <a:rPr lang="cs-CZ" sz="2400" dirty="0">
                <a:solidFill>
                  <a:schemeClr val="bg1"/>
                </a:solidFill>
              </a:rPr>
              <a:t>učiliště </a:t>
            </a:r>
            <a:r>
              <a:rPr lang="cs-CZ" sz="2400" dirty="0" smtClean="0">
                <a:solidFill>
                  <a:schemeClr val="bg1"/>
                </a:solidFill>
              </a:rPr>
              <a:t>Olomouc</a:t>
            </a:r>
            <a:endParaRPr lang="cs-CZ" sz="2400" dirty="0">
              <a:solidFill>
                <a:schemeClr val="bg1"/>
              </a:solidFill>
            </a:endParaRPr>
          </a:p>
        </p:txBody>
      </p:sp>
      <p:pic>
        <p:nvPicPr>
          <p:cNvPr id="7" name="Obrázek 6"/>
          <p:cNvPicPr/>
          <p:nvPr/>
        </p:nvPicPr>
        <p:blipFill rotWithShape="1">
          <a:blip r:embed="rId2" cstate="print">
            <a:extLst>
              <a:ext uri="{28A0092B-C50C-407E-A947-70E740481C1C}">
                <a14:useLocalDpi xmlns:a14="http://schemas.microsoft.com/office/drawing/2010/main" val="0"/>
              </a:ext>
            </a:extLst>
          </a:blip>
          <a:srcRect l="19953" t="11084" r="17339" b="5945"/>
          <a:stretch/>
        </p:blipFill>
        <p:spPr bwMode="auto">
          <a:xfrm>
            <a:off x="2283470" y="4653485"/>
            <a:ext cx="1928490" cy="18333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156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ALPER a.s.</a:t>
            </a:r>
            <a:endParaRPr lang="cs-CZ" b="1" dirty="0">
              <a:solidFill>
                <a:srgbClr val="2B0BB5"/>
              </a:solidFill>
            </a:endParaRPr>
          </a:p>
        </p:txBody>
      </p:sp>
      <p:sp>
        <p:nvSpPr>
          <p:cNvPr id="3" name="Zástupný symbol pro obsah 2"/>
          <p:cNvSpPr>
            <a:spLocks noGrp="1"/>
          </p:cNvSpPr>
          <p:nvPr>
            <p:ph sz="half" idx="1"/>
          </p:nvPr>
        </p:nvSpPr>
        <p:spPr>
          <a:xfrm>
            <a:off x="359532" y="2858795"/>
            <a:ext cx="2808312" cy="2304255"/>
          </a:xfrm>
        </p:spPr>
        <p:txBody>
          <a:bodyPr>
            <a:noAutofit/>
          </a:bodyPr>
          <a:lstStyle/>
          <a:p>
            <a:r>
              <a:rPr lang="cs-CZ" sz="2400" dirty="0"/>
              <a:t>ú</a:t>
            </a:r>
            <a:r>
              <a:rPr lang="cs-CZ" sz="2400" dirty="0" smtClean="0"/>
              <a:t>držbář</a:t>
            </a:r>
          </a:p>
          <a:p>
            <a:r>
              <a:rPr lang="cs-CZ" sz="2400" dirty="0"/>
              <a:t>k</a:t>
            </a:r>
            <a:r>
              <a:rPr lang="cs-CZ" sz="2400" dirty="0" smtClean="0"/>
              <a:t>ovář</a:t>
            </a:r>
          </a:p>
          <a:p>
            <a:r>
              <a:rPr lang="cs-CZ" sz="2400" dirty="0"/>
              <a:t>n</a:t>
            </a:r>
            <a:r>
              <a:rPr lang="cs-CZ" sz="2400" dirty="0" smtClean="0"/>
              <a:t>ástrojář</a:t>
            </a:r>
          </a:p>
          <a:p>
            <a:r>
              <a:rPr lang="cs-CZ" sz="2400" dirty="0"/>
              <a:t>m</a:t>
            </a:r>
            <a:r>
              <a:rPr lang="cs-CZ" sz="2400" dirty="0" smtClean="0"/>
              <a:t>echanik</a:t>
            </a:r>
          </a:p>
          <a:p>
            <a:r>
              <a:rPr lang="cs-CZ" sz="2400" dirty="0"/>
              <a:t>e</a:t>
            </a:r>
            <a:r>
              <a:rPr lang="cs-CZ" sz="2400" dirty="0" smtClean="0"/>
              <a:t>lektrikář</a:t>
            </a:r>
          </a:p>
        </p:txBody>
      </p:sp>
      <p:sp>
        <p:nvSpPr>
          <p:cNvPr id="4" name="Zástupný symbol pro obsah 3"/>
          <p:cNvSpPr>
            <a:spLocks noGrp="1"/>
          </p:cNvSpPr>
          <p:nvPr>
            <p:ph sz="half" idx="2"/>
          </p:nvPr>
        </p:nvSpPr>
        <p:spPr>
          <a:xfrm>
            <a:off x="2627784" y="2856711"/>
            <a:ext cx="6336704" cy="3880881"/>
          </a:xfrm>
        </p:spPr>
        <p:txBody>
          <a:bodyPr>
            <a:noAutofit/>
          </a:bodyPr>
          <a:lstStyle/>
          <a:p>
            <a:r>
              <a:rPr lang="cs-CZ" sz="2400" dirty="0" smtClean="0"/>
              <a:t>Sigmundova střední škola strojírenská Lutín</a:t>
            </a:r>
          </a:p>
          <a:p>
            <a:r>
              <a:rPr lang="cs-CZ" sz="2400" dirty="0" smtClean="0"/>
              <a:t>Střední odborná škola průmyslová a Střední odborné učiliště strojírenské Prostějov</a:t>
            </a:r>
            <a:endParaRPr lang="cs-CZ" sz="2400"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437112"/>
            <a:ext cx="2016224" cy="2138885"/>
          </a:xfrm>
          <a:prstGeom prst="rect">
            <a:avLst/>
          </a:prstGeom>
        </p:spPr>
      </p:pic>
      <p:sp>
        <p:nvSpPr>
          <p:cNvPr id="6" name="Obdélník 5"/>
          <p:cNvSpPr/>
          <p:nvPr/>
        </p:nvSpPr>
        <p:spPr>
          <a:xfrm>
            <a:off x="539552" y="1484784"/>
            <a:ext cx="8136904" cy="923330"/>
          </a:xfrm>
          <a:prstGeom prst="rect">
            <a:avLst/>
          </a:prstGeom>
        </p:spPr>
        <p:txBody>
          <a:bodyPr wrap="square">
            <a:spAutoFit/>
          </a:bodyPr>
          <a:lstStyle/>
          <a:p>
            <a:pPr algn="just"/>
            <a:r>
              <a:rPr lang="cs-CZ" b="1" dirty="0">
                <a:solidFill>
                  <a:schemeClr val="bg1"/>
                </a:solidFill>
              </a:rPr>
              <a:t>Navrhujeme a vyrábíme zápustkové výkovky z nejkvalitnější </a:t>
            </a:r>
            <a:r>
              <a:rPr lang="cs-CZ" b="1" dirty="0" smtClean="0">
                <a:solidFill>
                  <a:schemeClr val="bg1"/>
                </a:solidFill>
              </a:rPr>
              <a:t>oceli. Jsme</a:t>
            </a:r>
            <a:r>
              <a:rPr lang="cs-CZ" b="1" dirty="0">
                <a:solidFill>
                  <a:schemeClr val="bg1"/>
                </a:solidFill>
              </a:rPr>
              <a:t> Aktivní, Lepší, Produktivní, Efektivní a </a:t>
            </a:r>
            <a:r>
              <a:rPr lang="cs-CZ" b="1" dirty="0" smtClean="0">
                <a:solidFill>
                  <a:schemeClr val="bg1"/>
                </a:solidFill>
              </a:rPr>
              <a:t>Rozumní. Pokud </a:t>
            </a:r>
            <a:r>
              <a:rPr lang="cs-CZ" b="1" dirty="0">
                <a:solidFill>
                  <a:schemeClr val="bg1"/>
                </a:solidFill>
              </a:rPr>
              <a:t>potřebujete kvalitní zápustkové i volné výkovky, jste na správném místě.</a:t>
            </a:r>
          </a:p>
        </p:txBody>
      </p:sp>
    </p:spTree>
    <p:extLst>
      <p:ext uri="{BB962C8B-B14F-4D97-AF65-F5344CB8AC3E}">
        <p14:creationId xmlns:p14="http://schemas.microsoft.com/office/powerpoint/2010/main" val="298020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6856" y="313675"/>
            <a:ext cx="8229600" cy="1143000"/>
          </a:xfrm>
          <a:solidFill>
            <a:srgbClr val="FFFF00"/>
          </a:solidFill>
        </p:spPr>
        <p:txBody>
          <a:bodyPr/>
          <a:lstStyle/>
          <a:p>
            <a:r>
              <a:rPr lang="cs-CZ" b="1" dirty="0">
                <a:solidFill>
                  <a:srgbClr val="2B0BB5"/>
                </a:solidFill>
              </a:rPr>
              <a:t>PSP </a:t>
            </a:r>
            <a:r>
              <a:rPr lang="cs-CZ" b="1" dirty="0" err="1">
                <a:solidFill>
                  <a:srgbClr val="2B0BB5"/>
                </a:solidFill>
              </a:rPr>
              <a:t>Machinery</a:t>
            </a:r>
            <a:r>
              <a:rPr lang="cs-CZ" b="1" dirty="0">
                <a:solidFill>
                  <a:srgbClr val="2B0BB5"/>
                </a:solidFill>
              </a:rPr>
              <a:t> s.r.o. </a:t>
            </a:r>
          </a:p>
        </p:txBody>
      </p:sp>
      <p:sp>
        <p:nvSpPr>
          <p:cNvPr id="3" name="Zástupný symbol pro obsah 2"/>
          <p:cNvSpPr>
            <a:spLocks noGrp="1"/>
          </p:cNvSpPr>
          <p:nvPr>
            <p:ph sz="half" idx="1"/>
          </p:nvPr>
        </p:nvSpPr>
        <p:spPr>
          <a:xfrm>
            <a:off x="467544" y="2852936"/>
            <a:ext cx="3814504" cy="1468052"/>
          </a:xfrm>
        </p:spPr>
        <p:txBody>
          <a:bodyPr>
            <a:noAutofit/>
          </a:bodyPr>
          <a:lstStyle/>
          <a:p>
            <a:r>
              <a:rPr lang="cs-CZ" sz="2000" dirty="0" smtClean="0"/>
              <a:t>soustružník</a:t>
            </a:r>
          </a:p>
          <a:p>
            <a:r>
              <a:rPr lang="cs-CZ" sz="2000" dirty="0" smtClean="0"/>
              <a:t>horizontkář</a:t>
            </a:r>
          </a:p>
          <a:p>
            <a:r>
              <a:rPr lang="cs-CZ" sz="2000" dirty="0" smtClean="0"/>
              <a:t>karuselář</a:t>
            </a:r>
          </a:p>
          <a:p>
            <a:r>
              <a:rPr lang="cs-CZ" sz="2000" dirty="0" smtClean="0"/>
              <a:t>strojní zámečník</a:t>
            </a:r>
          </a:p>
          <a:p>
            <a:r>
              <a:rPr lang="cs-CZ" sz="2000" dirty="0" smtClean="0"/>
              <a:t>svářeč</a:t>
            </a:r>
          </a:p>
          <a:p>
            <a:r>
              <a:rPr lang="cs-CZ" sz="2000" dirty="0" smtClean="0"/>
              <a:t>rýsovač</a:t>
            </a:r>
          </a:p>
          <a:p>
            <a:r>
              <a:rPr lang="cs-CZ" sz="2000" dirty="0" smtClean="0"/>
              <a:t>lakýrník </a:t>
            </a:r>
          </a:p>
          <a:p>
            <a:r>
              <a:rPr lang="cs-CZ" sz="2000" dirty="0" smtClean="0"/>
              <a:t>kontrolor NDT</a:t>
            </a:r>
          </a:p>
          <a:p>
            <a:r>
              <a:rPr lang="cs-CZ" sz="2000" dirty="0" smtClean="0"/>
              <a:t>mistr </a:t>
            </a:r>
            <a:r>
              <a:rPr lang="cs-CZ" sz="2000" dirty="0"/>
              <a:t>strojírenské </a:t>
            </a:r>
            <a:r>
              <a:rPr lang="cs-CZ" sz="2000" dirty="0" smtClean="0"/>
              <a:t>výroby</a:t>
            </a:r>
          </a:p>
          <a:p>
            <a:r>
              <a:rPr lang="cs-CZ" sz="2000" dirty="0" smtClean="0"/>
              <a:t>technolog</a:t>
            </a:r>
            <a:endParaRPr lang="cs-CZ" sz="2000" dirty="0"/>
          </a:p>
          <a:p>
            <a:pPr marL="0" indent="0">
              <a:buNone/>
            </a:pPr>
            <a:endParaRPr lang="cs-CZ" sz="2100" dirty="0"/>
          </a:p>
        </p:txBody>
      </p:sp>
      <p:sp>
        <p:nvSpPr>
          <p:cNvPr id="4" name="Zástupný symbol pro obsah 3"/>
          <p:cNvSpPr>
            <a:spLocks noGrp="1"/>
          </p:cNvSpPr>
          <p:nvPr>
            <p:ph sz="half" idx="2"/>
          </p:nvPr>
        </p:nvSpPr>
        <p:spPr>
          <a:xfrm>
            <a:off x="3245514" y="2852936"/>
            <a:ext cx="5723620" cy="1800200"/>
          </a:xfrm>
        </p:spPr>
        <p:txBody>
          <a:bodyPr>
            <a:noAutofit/>
          </a:bodyPr>
          <a:lstStyle/>
          <a:p>
            <a:r>
              <a:rPr lang="cs-CZ" sz="2400" dirty="0" smtClean="0"/>
              <a:t>Střední škola technická Přerov</a:t>
            </a:r>
          </a:p>
          <a:p>
            <a:r>
              <a:rPr lang="cs-CZ" sz="2400" dirty="0" smtClean="0"/>
              <a:t>Střední </a:t>
            </a:r>
            <a:r>
              <a:rPr lang="cs-CZ" sz="2400" dirty="0"/>
              <a:t>průmyslová škola </a:t>
            </a:r>
            <a:r>
              <a:rPr lang="cs-CZ" sz="2400" dirty="0" smtClean="0"/>
              <a:t>Hranice</a:t>
            </a:r>
          </a:p>
          <a:p>
            <a:r>
              <a:rPr lang="cs-CZ" sz="2400" dirty="0" smtClean="0"/>
              <a:t>Střední škola polytechnická Olomouc</a:t>
            </a:r>
          </a:p>
          <a:p>
            <a:r>
              <a:rPr lang="cs-CZ" sz="2400" dirty="0" smtClean="0"/>
              <a:t>Střední škola </a:t>
            </a:r>
            <a:r>
              <a:rPr lang="cs-CZ" sz="2400" dirty="0"/>
              <a:t>elektrotechnická Lipník nad </a:t>
            </a:r>
            <a:r>
              <a:rPr lang="cs-CZ" sz="2400" dirty="0" smtClean="0"/>
              <a:t>Bečvou</a:t>
            </a:r>
          </a:p>
          <a:p>
            <a:r>
              <a:rPr lang="cs-CZ" sz="2400" dirty="0" smtClean="0"/>
              <a:t>Střední škola - </a:t>
            </a:r>
            <a:r>
              <a:rPr lang="cs-CZ" sz="2400" dirty="0" err="1" smtClean="0"/>
              <a:t>COPT</a:t>
            </a:r>
            <a:r>
              <a:rPr lang="cs-CZ" sz="2400" dirty="0" smtClean="0"/>
              <a:t> </a:t>
            </a:r>
            <a:r>
              <a:rPr lang="cs-CZ" sz="2400" dirty="0"/>
              <a:t>Kroměříž</a:t>
            </a:r>
          </a:p>
          <a:p>
            <a:pPr marL="0" indent="0">
              <a:buNone/>
            </a:pPr>
            <a:endParaRPr lang="cs-CZ" sz="2400" dirty="0"/>
          </a:p>
          <a:p>
            <a:endParaRPr lang="cs-CZ" sz="2400" dirty="0"/>
          </a:p>
          <a:p>
            <a:endParaRPr lang="cs-CZ" sz="2400" dirty="0"/>
          </a:p>
          <a:p>
            <a:endParaRPr lang="cs-CZ" sz="3200" dirty="0"/>
          </a:p>
        </p:txBody>
      </p:sp>
      <p:sp>
        <p:nvSpPr>
          <p:cNvPr id="7" name="Obdélník 6"/>
          <p:cNvSpPr/>
          <p:nvPr/>
        </p:nvSpPr>
        <p:spPr>
          <a:xfrm>
            <a:off x="467544" y="1484785"/>
            <a:ext cx="8208912" cy="1200329"/>
          </a:xfrm>
          <a:prstGeom prst="rect">
            <a:avLst/>
          </a:prstGeom>
        </p:spPr>
        <p:txBody>
          <a:bodyPr wrap="square">
            <a:spAutoFit/>
          </a:bodyPr>
          <a:lstStyle/>
          <a:p>
            <a:pPr algn="just"/>
            <a:r>
              <a:rPr lang="cs-CZ" b="1" dirty="0">
                <a:solidFill>
                  <a:schemeClr val="bg1"/>
                </a:solidFill>
              </a:rPr>
              <a:t>V PSP </a:t>
            </a:r>
            <a:r>
              <a:rPr lang="cs-CZ" b="1" dirty="0" err="1">
                <a:solidFill>
                  <a:schemeClr val="bg1"/>
                </a:solidFill>
              </a:rPr>
              <a:t>Machinery</a:t>
            </a:r>
            <a:r>
              <a:rPr lang="cs-CZ" b="1" dirty="0">
                <a:solidFill>
                  <a:schemeClr val="bg1"/>
                </a:solidFill>
              </a:rPr>
              <a:t> navazujeme na dlouholetou strojírenskou tradici. Díky ojedinělému strojnímu parku jsme schopní vyrobit složitá zařízení do důlního průmyslu, energetiky nebo </a:t>
            </a:r>
            <a:r>
              <a:rPr lang="cs-CZ" b="1" dirty="0" err="1">
                <a:solidFill>
                  <a:schemeClr val="bg1"/>
                </a:solidFill>
              </a:rPr>
              <a:t>automotive</a:t>
            </a:r>
            <a:r>
              <a:rPr lang="cs-CZ" b="1" dirty="0">
                <a:solidFill>
                  <a:schemeClr val="bg1"/>
                </a:solidFill>
              </a:rPr>
              <a:t>. V Přerově máme 2 výrobní haly. Zaměstnanci si u nás chválí dobře placenou odbornou práci a přátelský kolektiv.</a:t>
            </a:r>
          </a:p>
        </p:txBody>
      </p:sp>
      <p:pic>
        <p:nvPicPr>
          <p:cNvPr id="9" name="Obrázek 8"/>
          <p:cNvPicPr/>
          <p:nvPr/>
        </p:nvPicPr>
        <p:blipFill>
          <a:blip r:embed="rId2" cstate="print">
            <a:extLst>
              <a:ext uri="{28A0092B-C50C-407E-A947-70E740481C1C}">
                <a14:useLocalDpi xmlns:a14="http://schemas.microsoft.com/office/drawing/2010/main" val="0"/>
              </a:ext>
            </a:extLst>
          </a:blip>
          <a:stretch>
            <a:fillRect/>
          </a:stretch>
        </p:blipFill>
        <p:spPr>
          <a:xfrm>
            <a:off x="4572000" y="5589240"/>
            <a:ext cx="2638600" cy="1139066"/>
          </a:xfrm>
          <a:prstGeom prst="rect">
            <a:avLst/>
          </a:prstGeom>
        </p:spPr>
      </p:pic>
    </p:spTree>
    <p:extLst>
      <p:ext uri="{BB962C8B-B14F-4D97-AF65-F5344CB8AC3E}">
        <p14:creationId xmlns:p14="http://schemas.microsoft.com/office/powerpoint/2010/main" val="3195016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a:solidFill>
            <a:srgbClr val="FFFF00"/>
          </a:solidFill>
        </p:spPr>
        <p:txBody>
          <a:bodyPr>
            <a:normAutofit fontScale="90000"/>
          </a:bodyPr>
          <a:lstStyle/>
          <a:p>
            <a:r>
              <a:rPr lang="cs-CZ" b="1" dirty="0" err="1" smtClean="0">
                <a:solidFill>
                  <a:srgbClr val="2B0BB5"/>
                </a:solidFill>
              </a:rPr>
              <a:t>Robertshaw</a:t>
            </a:r>
            <a:r>
              <a:rPr lang="cs-CZ" b="1" dirty="0" smtClean="0"/>
              <a:t> </a:t>
            </a:r>
            <a:r>
              <a:rPr lang="cs-CZ" b="1" dirty="0">
                <a:solidFill>
                  <a:srgbClr val="2B0BB5"/>
                </a:solidFill>
              </a:rPr>
              <a:t>CZ </a:t>
            </a:r>
            <a:r>
              <a:rPr lang="cs-CZ" b="1" dirty="0" smtClean="0">
                <a:solidFill>
                  <a:srgbClr val="2B0BB5"/>
                </a:solidFill>
              </a:rPr>
              <a:t>Limited, </a:t>
            </a:r>
            <a:r>
              <a:rPr lang="cs-CZ" sz="3600" b="1" dirty="0" smtClean="0">
                <a:solidFill>
                  <a:srgbClr val="2B0BB5"/>
                </a:solidFill>
              </a:rPr>
              <a:t>odštěpný závod</a:t>
            </a:r>
            <a:endParaRPr lang="cs-CZ" sz="3600" b="1" dirty="0">
              <a:solidFill>
                <a:srgbClr val="2B0BB5"/>
              </a:solidFill>
            </a:endParaRPr>
          </a:p>
        </p:txBody>
      </p:sp>
      <p:sp>
        <p:nvSpPr>
          <p:cNvPr id="3" name="Zástupný symbol pro obsah 2"/>
          <p:cNvSpPr>
            <a:spLocks noGrp="1"/>
          </p:cNvSpPr>
          <p:nvPr>
            <p:ph sz="half" idx="1"/>
          </p:nvPr>
        </p:nvSpPr>
        <p:spPr>
          <a:xfrm>
            <a:off x="482280" y="3428798"/>
            <a:ext cx="3528392" cy="3047818"/>
          </a:xfrm>
        </p:spPr>
        <p:txBody>
          <a:bodyPr>
            <a:noAutofit/>
          </a:bodyPr>
          <a:lstStyle/>
          <a:p>
            <a:r>
              <a:rPr lang="cs-CZ" sz="2000" dirty="0" smtClean="0"/>
              <a:t>operátor výroby</a:t>
            </a:r>
          </a:p>
          <a:p>
            <a:r>
              <a:rPr lang="cs-CZ" sz="2000" dirty="0" smtClean="0"/>
              <a:t>skladník</a:t>
            </a:r>
          </a:p>
          <a:p>
            <a:r>
              <a:rPr lang="cs-CZ" sz="2000" dirty="0" smtClean="0"/>
              <a:t>elektro</a:t>
            </a:r>
            <a:endParaRPr lang="cs-CZ" sz="2000" dirty="0"/>
          </a:p>
        </p:txBody>
      </p:sp>
      <p:sp>
        <p:nvSpPr>
          <p:cNvPr id="4" name="Zástupný symbol pro obsah 3"/>
          <p:cNvSpPr>
            <a:spLocks noGrp="1"/>
          </p:cNvSpPr>
          <p:nvPr>
            <p:ph sz="half" idx="2"/>
          </p:nvPr>
        </p:nvSpPr>
        <p:spPr>
          <a:xfrm>
            <a:off x="4355976" y="3369167"/>
            <a:ext cx="3888432" cy="3107449"/>
          </a:xfrm>
        </p:spPr>
        <p:txBody>
          <a:bodyPr>
            <a:normAutofit fontScale="62500" lnSpcReduction="20000"/>
          </a:bodyPr>
          <a:lstStyle/>
          <a:p>
            <a:r>
              <a:rPr lang="cs-CZ" sz="3200" dirty="0" smtClean="0"/>
              <a:t>Střední průmyslová škola elektrotechnická Olomouc</a:t>
            </a:r>
          </a:p>
          <a:p>
            <a:r>
              <a:rPr lang="cs-CZ" sz="3200" dirty="0" smtClean="0"/>
              <a:t>Střední škola logistiky a chemie Olomouc</a:t>
            </a:r>
          </a:p>
          <a:p>
            <a:r>
              <a:rPr lang="cs-CZ" sz="3200" dirty="0" smtClean="0"/>
              <a:t>Střední průmyslová škola strojnická Olomouc</a:t>
            </a:r>
          </a:p>
          <a:p>
            <a:r>
              <a:rPr lang="cs-CZ" sz="3200" dirty="0" smtClean="0"/>
              <a:t>Vysoká </a:t>
            </a:r>
            <a:r>
              <a:rPr lang="cs-CZ" sz="3200" dirty="0"/>
              <a:t>škola báňská - Technická univerzita Ostrava </a:t>
            </a:r>
            <a:endParaRPr lang="cs-CZ" sz="3200" dirty="0" smtClean="0"/>
          </a:p>
          <a:p>
            <a:r>
              <a:rPr lang="cs-CZ" sz="3200" dirty="0" smtClean="0"/>
              <a:t>Univerzita Palackého v Olomouci</a:t>
            </a:r>
          </a:p>
          <a:p>
            <a:r>
              <a:rPr lang="cs-CZ" sz="3200" dirty="0" smtClean="0"/>
              <a:t>Gymnázium Šternberk</a:t>
            </a:r>
            <a:endParaRPr lang="cs-CZ" sz="3200" dirty="0"/>
          </a:p>
          <a:p>
            <a:endParaRPr lang="cs-CZ" sz="6200" dirty="0" smtClean="0"/>
          </a:p>
          <a:p>
            <a:endParaRPr lang="cs-CZ" sz="3800" dirty="0" smtClean="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732187"/>
            <a:ext cx="2600026" cy="744429"/>
          </a:xfrm>
          <a:prstGeom prst="rect">
            <a:avLst/>
          </a:prstGeom>
        </p:spPr>
      </p:pic>
      <p:sp>
        <p:nvSpPr>
          <p:cNvPr id="6" name="Obdélník 5"/>
          <p:cNvSpPr/>
          <p:nvPr/>
        </p:nvSpPr>
        <p:spPr>
          <a:xfrm>
            <a:off x="467544" y="1484784"/>
            <a:ext cx="8208912" cy="1754326"/>
          </a:xfrm>
          <a:prstGeom prst="rect">
            <a:avLst/>
          </a:prstGeom>
        </p:spPr>
        <p:txBody>
          <a:bodyPr wrap="square">
            <a:spAutoFit/>
          </a:bodyPr>
          <a:lstStyle/>
          <a:p>
            <a:pPr algn="just"/>
            <a:r>
              <a:rPr lang="cs-CZ" b="1" dirty="0" err="1">
                <a:solidFill>
                  <a:schemeClr val="bg1"/>
                </a:solidFill>
              </a:rPr>
              <a:t>Robertshaw</a:t>
            </a:r>
            <a:r>
              <a:rPr lang="cs-CZ" b="1" dirty="0">
                <a:solidFill>
                  <a:schemeClr val="bg1"/>
                </a:solidFill>
              </a:rPr>
              <a:t> je mezinárodní výrobní společnost, která má 11 výrobních závodů </a:t>
            </a:r>
            <a:r>
              <a:rPr lang="cs-CZ" b="1" dirty="0" smtClean="0">
                <a:solidFill>
                  <a:schemeClr val="bg1"/>
                </a:solidFill>
              </a:rPr>
              <a:t>            a </a:t>
            </a:r>
            <a:r>
              <a:rPr lang="cs-CZ" b="1" dirty="0">
                <a:solidFill>
                  <a:schemeClr val="bg1"/>
                </a:solidFill>
              </a:rPr>
              <a:t>2 R&amp;D centra na 3 kontinentech a celkem 6 800 zaměstnanců po celém světě. Výrobky ze šternberského závodu jsou určeny především do bílé techniky, ale také do automobilového průmyslu. Ročně vyrobíme přes 15 milionů kusů výrobků, které se exportují do celého světa. Mezi hlavní zákazníky společnosti patří Whirlpool, Electrolux, Bosch – Siemens, John Deere a další.</a:t>
            </a:r>
          </a:p>
        </p:txBody>
      </p:sp>
    </p:spTree>
    <p:extLst>
      <p:ext uri="{BB962C8B-B14F-4D97-AF65-F5344CB8AC3E}">
        <p14:creationId xmlns:p14="http://schemas.microsoft.com/office/powerpoint/2010/main" val="290124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smtClean="0">
                <a:solidFill>
                  <a:srgbClr val="2B0BB5"/>
                </a:solidFill>
              </a:rPr>
              <a:t>S+C ALFANAMETAL s.r.o., koncern</a:t>
            </a:r>
            <a:endParaRPr lang="cs-CZ" b="1" dirty="0">
              <a:solidFill>
                <a:srgbClr val="2B0BB5"/>
              </a:solidFill>
            </a:endParaRPr>
          </a:p>
        </p:txBody>
      </p:sp>
      <p:sp>
        <p:nvSpPr>
          <p:cNvPr id="3" name="Zástupný symbol pro obsah 2"/>
          <p:cNvSpPr>
            <a:spLocks noGrp="1"/>
          </p:cNvSpPr>
          <p:nvPr>
            <p:ph sz="half" idx="1"/>
          </p:nvPr>
        </p:nvSpPr>
        <p:spPr>
          <a:xfrm>
            <a:off x="584865" y="3212976"/>
            <a:ext cx="4038600" cy="1684784"/>
          </a:xfrm>
        </p:spPr>
        <p:txBody>
          <a:bodyPr>
            <a:normAutofit/>
          </a:bodyPr>
          <a:lstStyle/>
          <a:p>
            <a:r>
              <a:rPr lang="cs-CZ" sz="2400" dirty="0" smtClean="0"/>
              <a:t>slévač</a:t>
            </a:r>
          </a:p>
          <a:p>
            <a:r>
              <a:rPr lang="cs-CZ" sz="2400" dirty="0" smtClean="0"/>
              <a:t>brusič</a:t>
            </a:r>
          </a:p>
          <a:p>
            <a:r>
              <a:rPr lang="cs-CZ" sz="2400" dirty="0" smtClean="0"/>
              <a:t>CNC operátor</a:t>
            </a:r>
          </a:p>
        </p:txBody>
      </p:sp>
      <p:sp>
        <p:nvSpPr>
          <p:cNvPr id="4" name="Zástupný symbol pro obsah 3"/>
          <p:cNvSpPr>
            <a:spLocks noGrp="1"/>
          </p:cNvSpPr>
          <p:nvPr>
            <p:ph sz="half" idx="2"/>
          </p:nvPr>
        </p:nvSpPr>
        <p:spPr>
          <a:xfrm>
            <a:off x="3635896" y="3140968"/>
            <a:ext cx="5184576" cy="3240360"/>
          </a:xfrm>
        </p:spPr>
        <p:txBody>
          <a:bodyPr>
            <a:noAutofit/>
          </a:bodyPr>
          <a:lstStyle/>
          <a:p>
            <a:r>
              <a:rPr lang="cs-CZ" sz="2400" smtClean="0"/>
              <a:t>Učiliště – obor mechanik, seřizovač </a:t>
            </a:r>
          </a:p>
          <a:p>
            <a:r>
              <a:rPr lang="cs-CZ" sz="2400" smtClean="0"/>
              <a:t>Střední průmyslové školy </a:t>
            </a:r>
          </a:p>
          <a:p>
            <a:r>
              <a:rPr lang="cs-CZ" sz="2400" smtClean="0"/>
              <a:t>VUT v Brně, obor Metalurgie</a:t>
            </a:r>
          </a:p>
          <a:p>
            <a:endParaRPr lang="cs-CZ" sz="2400" dirty="0"/>
          </a:p>
        </p:txBody>
      </p:sp>
      <p:sp>
        <p:nvSpPr>
          <p:cNvPr id="5" name="Obdélník 4"/>
          <p:cNvSpPr/>
          <p:nvPr/>
        </p:nvSpPr>
        <p:spPr>
          <a:xfrm>
            <a:off x="539552" y="1484785"/>
            <a:ext cx="8136904" cy="1200329"/>
          </a:xfrm>
          <a:prstGeom prst="rect">
            <a:avLst/>
          </a:prstGeom>
        </p:spPr>
        <p:txBody>
          <a:bodyPr wrap="square">
            <a:spAutoFit/>
          </a:bodyPr>
          <a:lstStyle/>
          <a:p>
            <a:pPr algn="just"/>
            <a:r>
              <a:rPr lang="cs-CZ" b="1" dirty="0">
                <a:solidFill>
                  <a:schemeClr val="bg1"/>
                </a:solidFill>
              </a:rPr>
              <a:t>Slévárna </a:t>
            </a:r>
            <a:r>
              <a:rPr lang="cs-CZ" b="1" dirty="0" err="1">
                <a:solidFill>
                  <a:schemeClr val="bg1"/>
                </a:solidFill>
              </a:rPr>
              <a:t>S+C</a:t>
            </a:r>
            <a:r>
              <a:rPr lang="cs-CZ" b="1" dirty="0">
                <a:solidFill>
                  <a:schemeClr val="bg1"/>
                </a:solidFill>
              </a:rPr>
              <a:t> </a:t>
            </a:r>
            <a:r>
              <a:rPr lang="cs-CZ" b="1" dirty="0" err="1">
                <a:solidFill>
                  <a:schemeClr val="bg1"/>
                </a:solidFill>
              </a:rPr>
              <a:t>ALFANAMETAL</a:t>
            </a:r>
            <a:r>
              <a:rPr lang="cs-CZ" b="1" dirty="0">
                <a:solidFill>
                  <a:schemeClr val="bg1"/>
                </a:solidFill>
              </a:rPr>
              <a:t> je součástí nadnárodní skupiny s odbornými znalostmi v metalurgickém sektoru od roku 1879. Je jedním z předních světových dodavatelů zařízení pro chemický a petrochemický průmysl se zaměřením na kusovou </a:t>
            </a:r>
            <a:r>
              <a:rPr lang="cs-CZ" b="1" dirty="0" smtClean="0">
                <a:solidFill>
                  <a:schemeClr val="bg1"/>
                </a:solidFill>
              </a:rPr>
              <a:t>                 a </a:t>
            </a:r>
            <a:r>
              <a:rPr lang="cs-CZ" b="1" dirty="0">
                <a:solidFill>
                  <a:schemeClr val="bg1"/>
                </a:solidFill>
              </a:rPr>
              <a:t>malosériovou výrobu ze speciálních materiálů.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5229200"/>
            <a:ext cx="3091117" cy="997611"/>
          </a:xfrm>
          <a:prstGeom prst="rect">
            <a:avLst/>
          </a:prstGeom>
        </p:spPr>
      </p:pic>
    </p:spTree>
    <p:extLst>
      <p:ext uri="{BB962C8B-B14F-4D97-AF65-F5344CB8AC3E}">
        <p14:creationId xmlns:p14="http://schemas.microsoft.com/office/powerpoint/2010/main" val="3243855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smtClean="0">
                <a:solidFill>
                  <a:srgbClr val="2B0BB5"/>
                </a:solidFill>
              </a:rPr>
              <a:t>Senior Flexonics Czech s.r.o.</a:t>
            </a:r>
            <a:endParaRPr lang="cs-CZ" b="1" dirty="0">
              <a:solidFill>
                <a:srgbClr val="2B0BB5"/>
              </a:solidFill>
            </a:endParaRPr>
          </a:p>
        </p:txBody>
      </p:sp>
      <p:sp>
        <p:nvSpPr>
          <p:cNvPr id="3" name="Zástupný symbol pro obsah 2"/>
          <p:cNvSpPr>
            <a:spLocks noGrp="1"/>
          </p:cNvSpPr>
          <p:nvPr>
            <p:ph sz="half" idx="1"/>
          </p:nvPr>
        </p:nvSpPr>
        <p:spPr>
          <a:xfrm>
            <a:off x="467544" y="2996952"/>
            <a:ext cx="4038600" cy="2105444"/>
          </a:xfrm>
        </p:spPr>
        <p:txBody>
          <a:bodyPr>
            <a:noAutofit/>
          </a:bodyPr>
          <a:lstStyle/>
          <a:p>
            <a:pPr marL="0" indent="0">
              <a:buNone/>
            </a:pPr>
            <a:r>
              <a:rPr lang="cs-CZ" sz="2400" smtClean="0"/>
              <a:t>dělnické a odborné profese ve strojírenství:</a:t>
            </a:r>
          </a:p>
          <a:p>
            <a:r>
              <a:rPr lang="cs-CZ" sz="2400" smtClean="0"/>
              <a:t>operátor </a:t>
            </a:r>
          </a:p>
          <a:p>
            <a:r>
              <a:rPr lang="cs-CZ" sz="2400" smtClean="0"/>
              <a:t>technik údržby</a:t>
            </a:r>
            <a:endParaRPr lang="cs-CZ" sz="2400" dirty="0" smtClean="0"/>
          </a:p>
        </p:txBody>
      </p:sp>
      <p:sp>
        <p:nvSpPr>
          <p:cNvPr id="4" name="Zástupný symbol pro obsah 3"/>
          <p:cNvSpPr>
            <a:spLocks noGrp="1"/>
          </p:cNvSpPr>
          <p:nvPr>
            <p:ph sz="half" idx="2"/>
          </p:nvPr>
        </p:nvSpPr>
        <p:spPr>
          <a:xfrm>
            <a:off x="4453136" y="2996952"/>
            <a:ext cx="4690864" cy="2880320"/>
          </a:xfrm>
        </p:spPr>
        <p:txBody>
          <a:bodyPr>
            <a:normAutofit fontScale="92500" lnSpcReduction="10000"/>
          </a:bodyPr>
          <a:lstStyle/>
          <a:p>
            <a:r>
              <a:rPr lang="cs-CZ" smtClean="0"/>
              <a:t>Střední průmyslová škola strojnická Olomouc</a:t>
            </a:r>
          </a:p>
          <a:p>
            <a:r>
              <a:rPr lang="cs-CZ" smtClean="0"/>
              <a:t>Sigmundova střední škola strojírenská Lutín</a:t>
            </a:r>
          </a:p>
          <a:p>
            <a:r>
              <a:rPr lang="cs-CZ" smtClean="0"/>
              <a:t>Vyšší odborná škola a Střední průmyslová škola elektrotechnická Olomouc</a:t>
            </a:r>
          </a:p>
          <a:p>
            <a:endParaRPr lang="cs-CZ" smtClean="0"/>
          </a:p>
          <a:p>
            <a:endParaRPr lang="cs-CZ" sz="2400" dirty="0"/>
          </a:p>
        </p:txBody>
      </p:sp>
      <p:pic>
        <p:nvPicPr>
          <p:cNvPr id="6" name="Obrázek 5"/>
          <p:cNvPicPr/>
          <p:nvPr/>
        </p:nvPicPr>
        <p:blipFill>
          <a:blip r:embed="rId2">
            <a:extLst>
              <a:ext uri="{28A0092B-C50C-407E-A947-70E740481C1C}">
                <a14:useLocalDpi xmlns:a14="http://schemas.microsoft.com/office/drawing/2010/main" val="0"/>
              </a:ext>
            </a:extLst>
          </a:blip>
          <a:stretch>
            <a:fillRect/>
          </a:stretch>
        </p:blipFill>
        <p:spPr>
          <a:xfrm>
            <a:off x="899592" y="5432045"/>
            <a:ext cx="2304256" cy="1042536"/>
          </a:xfrm>
          <a:prstGeom prst="rect">
            <a:avLst/>
          </a:prstGeom>
        </p:spPr>
      </p:pic>
      <p:sp>
        <p:nvSpPr>
          <p:cNvPr id="5" name="Obdélník 4"/>
          <p:cNvSpPr/>
          <p:nvPr/>
        </p:nvSpPr>
        <p:spPr>
          <a:xfrm>
            <a:off x="467544" y="1484785"/>
            <a:ext cx="8208912" cy="1200329"/>
          </a:xfrm>
          <a:prstGeom prst="rect">
            <a:avLst/>
          </a:prstGeom>
        </p:spPr>
        <p:txBody>
          <a:bodyPr wrap="square">
            <a:spAutoFit/>
          </a:bodyPr>
          <a:lstStyle/>
          <a:p>
            <a:r>
              <a:rPr lang="cs-CZ" b="1" dirty="0">
                <a:solidFill>
                  <a:schemeClr val="bg1"/>
                </a:solidFill>
              </a:rPr>
              <a:t>Společnost Senior </a:t>
            </a:r>
            <a:r>
              <a:rPr lang="cs-CZ" b="1" dirty="0" err="1">
                <a:solidFill>
                  <a:schemeClr val="bg1"/>
                </a:solidFill>
              </a:rPr>
              <a:t>Flexonics</a:t>
            </a:r>
            <a:r>
              <a:rPr lang="cs-CZ" b="1" dirty="0">
                <a:solidFill>
                  <a:schemeClr val="bg1"/>
                </a:solidFill>
              </a:rPr>
              <a:t> Czech s. r. o. je světovým leaderem ve výrobě komponentů a trubkových systémů pro automobilový průmysl. Stavíme na etických normách a principech společenské odpovědnosti. Ceníme si vyváženosti mezi pracovním a soukromým životem našich zaměstnanců.</a:t>
            </a:r>
          </a:p>
        </p:txBody>
      </p:sp>
    </p:spTree>
    <p:extLst>
      <p:ext uri="{BB962C8B-B14F-4D97-AF65-F5344CB8AC3E}">
        <p14:creationId xmlns:p14="http://schemas.microsoft.com/office/powerpoint/2010/main" val="1872890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smtClean="0">
                <a:solidFill>
                  <a:srgbClr val="2B0BB5"/>
                </a:solidFill>
              </a:rPr>
              <a:t>Siemens, s.r.o.</a:t>
            </a:r>
            <a:endParaRPr lang="cs-CZ" b="1" dirty="0">
              <a:solidFill>
                <a:srgbClr val="2B0BB5"/>
              </a:solidFill>
            </a:endParaRPr>
          </a:p>
        </p:txBody>
      </p:sp>
      <p:sp>
        <p:nvSpPr>
          <p:cNvPr id="3" name="Zástupný symbol pro obsah 2"/>
          <p:cNvSpPr>
            <a:spLocks noGrp="1"/>
          </p:cNvSpPr>
          <p:nvPr>
            <p:ph sz="half" idx="1"/>
          </p:nvPr>
        </p:nvSpPr>
        <p:spPr>
          <a:xfrm>
            <a:off x="467544" y="3356992"/>
            <a:ext cx="4244280" cy="3199025"/>
          </a:xfrm>
        </p:spPr>
        <p:txBody>
          <a:bodyPr>
            <a:normAutofit fontScale="77500" lnSpcReduction="20000"/>
          </a:bodyPr>
          <a:lstStyle/>
          <a:p>
            <a:r>
              <a:rPr lang="cs-CZ" sz="2400" dirty="0" smtClean="0"/>
              <a:t>konstruktér</a:t>
            </a:r>
          </a:p>
          <a:p>
            <a:r>
              <a:rPr lang="cs-CZ" sz="2400" dirty="0" smtClean="0"/>
              <a:t>technik kvality</a:t>
            </a:r>
          </a:p>
          <a:p>
            <a:r>
              <a:rPr lang="cs-CZ" sz="2400" dirty="0" smtClean="0"/>
              <a:t>CNC operátor</a:t>
            </a:r>
          </a:p>
          <a:p>
            <a:r>
              <a:rPr lang="cs-CZ" sz="2400" dirty="0" smtClean="0"/>
              <a:t>Elektromechanik</a:t>
            </a:r>
            <a:endParaRPr lang="cs-CZ" sz="2400" dirty="0"/>
          </a:p>
        </p:txBody>
      </p:sp>
      <p:sp>
        <p:nvSpPr>
          <p:cNvPr id="4" name="Zástupný symbol pro obsah 3"/>
          <p:cNvSpPr>
            <a:spLocks noGrp="1"/>
          </p:cNvSpPr>
          <p:nvPr>
            <p:ph sz="half" idx="2"/>
          </p:nvPr>
        </p:nvSpPr>
        <p:spPr>
          <a:xfrm>
            <a:off x="4129608" y="3068960"/>
            <a:ext cx="4546848" cy="2118905"/>
          </a:xfrm>
        </p:spPr>
        <p:txBody>
          <a:bodyPr>
            <a:normAutofit fontScale="77500" lnSpcReduction="20000"/>
          </a:bodyPr>
          <a:lstStyle/>
          <a:p>
            <a:endParaRPr lang="cs-CZ" sz="2400" dirty="0" smtClean="0"/>
          </a:p>
          <a:p>
            <a:r>
              <a:rPr lang="cs-CZ" sz="2400" dirty="0" smtClean="0"/>
              <a:t>Střední škola technická a zemědělská Mohelnice</a:t>
            </a:r>
          </a:p>
          <a:p>
            <a:r>
              <a:rPr lang="cs-CZ" sz="2400" dirty="0" smtClean="0"/>
              <a:t>Střední průmyslová škola elektrotechnická a Obchodní akademie Mohelnice</a:t>
            </a:r>
          </a:p>
          <a:p>
            <a:r>
              <a:rPr lang="cs-CZ" sz="2400" dirty="0" smtClean="0"/>
              <a:t>Střední průmyslová škola strojnická Olomouc</a:t>
            </a:r>
          </a:p>
          <a:p>
            <a:endParaRPr lang="cs-CZ" sz="2400" dirty="0"/>
          </a:p>
        </p:txBody>
      </p:sp>
      <p:sp>
        <p:nvSpPr>
          <p:cNvPr id="6" name="Obdélník 5"/>
          <p:cNvSpPr/>
          <p:nvPr/>
        </p:nvSpPr>
        <p:spPr>
          <a:xfrm>
            <a:off x="467544" y="1484784"/>
            <a:ext cx="8208912" cy="1754326"/>
          </a:xfrm>
          <a:prstGeom prst="rect">
            <a:avLst/>
          </a:prstGeom>
        </p:spPr>
        <p:txBody>
          <a:bodyPr wrap="square">
            <a:spAutoFit/>
          </a:bodyPr>
          <a:lstStyle/>
          <a:p>
            <a:pPr algn="just"/>
            <a:r>
              <a:rPr lang="cs-CZ" b="1" dirty="0">
                <a:solidFill>
                  <a:schemeClr val="bg1"/>
                </a:solidFill>
              </a:rPr>
              <a:t>Siemens patří mezi největší elektrotechnické firmy v České republice a již více než 125 let je nedílnou součástí českého průmyslu a zárukou moderních </a:t>
            </a:r>
            <a:r>
              <a:rPr lang="cs-CZ" b="1" dirty="0" smtClean="0">
                <a:solidFill>
                  <a:schemeClr val="bg1"/>
                </a:solidFill>
              </a:rPr>
              <a:t>a </a:t>
            </a:r>
            <a:r>
              <a:rPr lang="cs-CZ" b="1" dirty="0">
                <a:solidFill>
                  <a:schemeClr val="bg1"/>
                </a:solidFill>
              </a:rPr>
              <a:t>inovativních technologií. Se svými vice než 13 000 zaměstnanci se řadí mezi největší zaměstnavatele v Česku. V Mohelnici sídlí největší závod na výrobu nízkonapěťových asynchronních elektromotorů v Evropě. Strategická vize směřování společnosti je zaměřena na elektrifikaci, automatizaci a digitalizaci. </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39" t="27884" r="59030" b="55721"/>
          <a:stretch/>
        </p:blipFill>
        <p:spPr bwMode="auto">
          <a:xfrm>
            <a:off x="5076056" y="5373216"/>
            <a:ext cx="2870521" cy="119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473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smtClean="0">
                <a:solidFill>
                  <a:srgbClr val="2B0BB5"/>
                </a:solidFill>
              </a:rPr>
              <a:t>Smurfit</a:t>
            </a:r>
            <a:r>
              <a:rPr lang="cs-CZ" b="1" dirty="0" smtClean="0">
                <a:solidFill>
                  <a:srgbClr val="2B0BB5"/>
                </a:solidFill>
              </a:rPr>
              <a:t> Kappa Olomouc s.r.o.</a:t>
            </a:r>
            <a:endParaRPr lang="cs-CZ" b="1" dirty="0">
              <a:solidFill>
                <a:srgbClr val="2B0BB5"/>
              </a:solidFill>
            </a:endParaRPr>
          </a:p>
        </p:txBody>
      </p:sp>
      <p:sp>
        <p:nvSpPr>
          <p:cNvPr id="3" name="Zástupný symbol pro obsah 2"/>
          <p:cNvSpPr>
            <a:spLocks noGrp="1"/>
          </p:cNvSpPr>
          <p:nvPr>
            <p:ph sz="half" idx="1"/>
          </p:nvPr>
        </p:nvSpPr>
        <p:spPr>
          <a:xfrm>
            <a:off x="442719" y="2996952"/>
            <a:ext cx="4244280" cy="3199025"/>
          </a:xfrm>
        </p:spPr>
        <p:txBody>
          <a:bodyPr>
            <a:normAutofit/>
          </a:bodyPr>
          <a:lstStyle/>
          <a:p>
            <a:r>
              <a:rPr lang="cs-CZ" sz="2400" dirty="0" smtClean="0"/>
              <a:t>seřizovač - strojník</a:t>
            </a:r>
          </a:p>
        </p:txBody>
      </p:sp>
      <p:sp>
        <p:nvSpPr>
          <p:cNvPr id="4" name="Zástupný symbol pro obsah 3"/>
          <p:cNvSpPr>
            <a:spLocks noGrp="1"/>
          </p:cNvSpPr>
          <p:nvPr>
            <p:ph sz="half" idx="2"/>
          </p:nvPr>
        </p:nvSpPr>
        <p:spPr>
          <a:xfrm>
            <a:off x="4129608" y="2636912"/>
            <a:ext cx="4546848" cy="2118905"/>
          </a:xfrm>
        </p:spPr>
        <p:txBody>
          <a:bodyPr>
            <a:normAutofit/>
          </a:bodyPr>
          <a:lstStyle/>
          <a:p>
            <a:endParaRPr lang="cs-CZ" sz="2400" dirty="0" smtClean="0"/>
          </a:p>
          <a:p>
            <a:r>
              <a:rPr lang="cs-CZ" sz="2400" dirty="0" smtClean="0"/>
              <a:t>Střední škola polygrafická Olomouc</a:t>
            </a:r>
            <a:endParaRPr lang="cs-CZ" sz="2400" dirty="0"/>
          </a:p>
        </p:txBody>
      </p:sp>
      <p:sp>
        <p:nvSpPr>
          <p:cNvPr id="6" name="Obdélník 5"/>
          <p:cNvSpPr/>
          <p:nvPr/>
        </p:nvSpPr>
        <p:spPr>
          <a:xfrm>
            <a:off x="467544" y="1484784"/>
            <a:ext cx="8208912" cy="646331"/>
          </a:xfrm>
          <a:prstGeom prst="rect">
            <a:avLst/>
          </a:prstGeom>
        </p:spPr>
        <p:txBody>
          <a:bodyPr wrap="square">
            <a:spAutoFit/>
          </a:bodyPr>
          <a:lstStyle/>
          <a:p>
            <a:pPr algn="just"/>
            <a:r>
              <a:rPr lang="cs-CZ" b="1" dirty="0">
                <a:solidFill>
                  <a:schemeClr val="bg1"/>
                </a:solidFill>
              </a:rPr>
              <a:t>Jsme číslem 1 v Evropě ve výrobě vlnité lepenky, hladké lepenky a obalů </a:t>
            </a:r>
            <a:r>
              <a:rPr lang="cs-CZ" b="1" dirty="0" err="1" smtClean="0">
                <a:solidFill>
                  <a:schemeClr val="bg1"/>
                </a:solidFill>
              </a:rPr>
              <a:t>Bag</a:t>
            </a:r>
            <a:r>
              <a:rPr lang="cs-CZ" b="1" dirty="0" smtClean="0">
                <a:solidFill>
                  <a:schemeClr val="bg1"/>
                </a:solidFill>
              </a:rPr>
              <a:t>-In-Box </a:t>
            </a:r>
            <a:r>
              <a:rPr lang="cs-CZ" b="1" dirty="0">
                <a:solidFill>
                  <a:schemeClr val="bg1"/>
                </a:solidFill>
              </a:rPr>
              <a:t>a jsme jediným panamerickým výrobcem hladké lepenky a obalů </a:t>
            </a:r>
            <a:r>
              <a:rPr lang="cs-CZ" b="1" dirty="0" smtClean="0">
                <a:solidFill>
                  <a:schemeClr val="bg1"/>
                </a:solidFill>
              </a:rPr>
              <a:t>z </a:t>
            </a:r>
            <a:r>
              <a:rPr lang="cs-CZ" b="1" dirty="0">
                <a:solidFill>
                  <a:schemeClr val="bg1"/>
                </a:solidFill>
              </a:rPr>
              <a:t>vlnité lepenky</a:t>
            </a:r>
            <a:r>
              <a:rPr lang="cs-CZ" b="1" dirty="0" smtClean="0">
                <a:solidFill>
                  <a:schemeClr val="bg1"/>
                </a:solidFill>
              </a:rPr>
              <a:t>.</a:t>
            </a:r>
            <a:endParaRPr lang="cs-CZ" b="1" dirty="0">
              <a:solidFill>
                <a:schemeClr val="bg1"/>
              </a:solidFill>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4" t="34869" r="20724" b="28728"/>
          <a:stretch/>
        </p:blipFill>
        <p:spPr bwMode="auto">
          <a:xfrm>
            <a:off x="4572000" y="4869160"/>
            <a:ext cx="3266267" cy="119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243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smtClean="0">
                <a:solidFill>
                  <a:srgbClr val="2B0BB5"/>
                </a:solidFill>
              </a:rPr>
              <a:t>SSI Schäfer s.r.o.</a:t>
            </a:r>
            <a:endParaRPr lang="cs-CZ" b="1" dirty="0">
              <a:solidFill>
                <a:srgbClr val="2B0BB5"/>
              </a:solidFill>
            </a:endParaRPr>
          </a:p>
        </p:txBody>
      </p:sp>
      <p:sp>
        <p:nvSpPr>
          <p:cNvPr id="3" name="Zástupný symbol pro obsah 2"/>
          <p:cNvSpPr>
            <a:spLocks noGrp="1"/>
          </p:cNvSpPr>
          <p:nvPr>
            <p:ph sz="half" idx="1"/>
          </p:nvPr>
        </p:nvSpPr>
        <p:spPr>
          <a:xfrm>
            <a:off x="392460" y="2968266"/>
            <a:ext cx="4038600" cy="2751578"/>
          </a:xfrm>
        </p:spPr>
        <p:txBody>
          <a:bodyPr>
            <a:normAutofit fontScale="85000" lnSpcReduction="20000"/>
          </a:bodyPr>
          <a:lstStyle/>
          <a:p>
            <a:r>
              <a:rPr lang="cs-CZ" sz="2400" dirty="0" smtClean="0"/>
              <a:t>elektromontér</a:t>
            </a:r>
          </a:p>
          <a:p>
            <a:r>
              <a:rPr lang="cs-CZ" sz="2400" dirty="0" smtClean="0"/>
              <a:t>montážní dělník</a:t>
            </a:r>
          </a:p>
          <a:p>
            <a:r>
              <a:rPr lang="cs-CZ" sz="2400" dirty="0" smtClean="0"/>
              <a:t>obsluhy CNC strojů – svařovací robot, ohraňovací lis, laser</a:t>
            </a:r>
          </a:p>
          <a:p>
            <a:r>
              <a:rPr lang="cs-CZ" sz="2400" dirty="0" smtClean="0"/>
              <a:t>obsluha strojů</a:t>
            </a:r>
          </a:p>
          <a:p>
            <a:r>
              <a:rPr lang="cs-CZ" sz="2400" dirty="0" smtClean="0"/>
              <a:t>zámečník – svářeč</a:t>
            </a:r>
          </a:p>
          <a:p>
            <a:r>
              <a:rPr lang="cs-CZ" sz="2400" dirty="0" smtClean="0"/>
              <a:t>konstruktér</a:t>
            </a:r>
          </a:p>
          <a:p>
            <a:r>
              <a:rPr lang="cs-CZ" sz="2400" dirty="0" smtClean="0"/>
              <a:t>technik přípravy výroby</a:t>
            </a:r>
          </a:p>
          <a:p>
            <a:r>
              <a:rPr lang="cs-CZ" sz="2400" dirty="0" smtClean="0"/>
              <a:t>programátor CNC strojů</a:t>
            </a:r>
          </a:p>
          <a:p>
            <a:endParaRPr lang="cs-CZ" sz="2400" dirty="0"/>
          </a:p>
        </p:txBody>
      </p:sp>
      <p:sp>
        <p:nvSpPr>
          <p:cNvPr id="4" name="Zástupný symbol pro obsah 3"/>
          <p:cNvSpPr>
            <a:spLocks noGrp="1"/>
          </p:cNvSpPr>
          <p:nvPr>
            <p:ph sz="half" idx="2"/>
          </p:nvPr>
        </p:nvSpPr>
        <p:spPr>
          <a:xfrm>
            <a:off x="4532584" y="2924944"/>
            <a:ext cx="4608512" cy="3744416"/>
          </a:xfrm>
        </p:spPr>
        <p:txBody>
          <a:bodyPr>
            <a:normAutofit fontScale="85000" lnSpcReduction="20000"/>
          </a:bodyPr>
          <a:lstStyle/>
          <a:p>
            <a:r>
              <a:rPr lang="cs-CZ" sz="2400" dirty="0" smtClean="0"/>
              <a:t>Střední průmyslová škola Přerov</a:t>
            </a:r>
          </a:p>
          <a:p>
            <a:r>
              <a:rPr lang="cs-CZ" sz="2400" dirty="0" smtClean="0"/>
              <a:t>Střední průmyslová škola strojnická Olomouc</a:t>
            </a:r>
          </a:p>
          <a:p>
            <a:r>
              <a:rPr lang="cs-CZ" sz="2400" dirty="0" smtClean="0"/>
              <a:t>Střední průmyslová škola Hranice</a:t>
            </a:r>
          </a:p>
          <a:p>
            <a:r>
              <a:rPr lang="cs-CZ" sz="2400" dirty="0" smtClean="0"/>
              <a:t>Střední škola elektrotechnická Lipník nad Bečvou</a:t>
            </a:r>
          </a:p>
          <a:p>
            <a:r>
              <a:rPr lang="cs-CZ" sz="2400" dirty="0" smtClean="0"/>
              <a:t>Vysoké učení technické v Brně</a:t>
            </a:r>
          </a:p>
          <a:p>
            <a:r>
              <a:rPr lang="cs-CZ" sz="2400" dirty="0" smtClean="0"/>
              <a:t>Vysoká škola báňská – Technická univerzita Ostrava</a:t>
            </a:r>
          </a:p>
          <a:p>
            <a:endParaRPr lang="cs-CZ" sz="2400" dirty="0" smtClean="0"/>
          </a:p>
          <a:p>
            <a:endParaRPr lang="cs-CZ" sz="2400" dirty="0" smtClean="0"/>
          </a:p>
          <a:p>
            <a:endParaRPr lang="cs-CZ" sz="2400" dirty="0" smtClean="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5719844"/>
            <a:ext cx="4132112" cy="705629"/>
          </a:xfrm>
          <a:prstGeom prst="rect">
            <a:avLst/>
          </a:prstGeom>
        </p:spPr>
      </p:pic>
      <p:sp>
        <p:nvSpPr>
          <p:cNvPr id="6" name="Obdélník 5"/>
          <p:cNvSpPr/>
          <p:nvPr/>
        </p:nvSpPr>
        <p:spPr>
          <a:xfrm>
            <a:off x="539552" y="1484785"/>
            <a:ext cx="8136904" cy="1200329"/>
          </a:xfrm>
          <a:prstGeom prst="rect">
            <a:avLst/>
          </a:prstGeom>
        </p:spPr>
        <p:txBody>
          <a:bodyPr wrap="square">
            <a:spAutoFit/>
          </a:bodyPr>
          <a:lstStyle/>
          <a:p>
            <a:pPr algn="just"/>
            <a:r>
              <a:rPr lang="cs-CZ" b="1" dirty="0">
                <a:solidFill>
                  <a:schemeClr val="bg1"/>
                </a:solidFill>
              </a:rPr>
              <a:t>Hranická pobočka, založená v roce 1996, je největším výrobním závodem v celém koncernu </a:t>
            </a:r>
            <a:r>
              <a:rPr lang="cs-CZ" b="1" dirty="0" err="1">
                <a:solidFill>
                  <a:schemeClr val="bg1"/>
                </a:solidFill>
              </a:rPr>
              <a:t>SSI</a:t>
            </a:r>
            <a:r>
              <a:rPr lang="cs-CZ" b="1" dirty="0">
                <a:solidFill>
                  <a:schemeClr val="bg1"/>
                </a:solidFill>
              </a:rPr>
              <a:t> </a:t>
            </a:r>
            <a:r>
              <a:rPr lang="cs-CZ" b="1" dirty="0" err="1">
                <a:solidFill>
                  <a:schemeClr val="bg1"/>
                </a:solidFill>
              </a:rPr>
              <a:t>Schäfer</a:t>
            </a:r>
            <a:r>
              <a:rPr lang="cs-CZ" b="1" dirty="0">
                <a:solidFill>
                  <a:schemeClr val="bg1"/>
                </a:solidFill>
              </a:rPr>
              <a:t>. Firma se specializuje na zařízení provozů a dílen a je tak vedoucím dodavatelem vysoce kvalitních automatických skladovacích systémů nejen v Evropě.</a:t>
            </a:r>
          </a:p>
        </p:txBody>
      </p:sp>
    </p:spTree>
    <p:extLst>
      <p:ext uri="{BB962C8B-B14F-4D97-AF65-F5344CB8AC3E}">
        <p14:creationId xmlns:p14="http://schemas.microsoft.com/office/powerpoint/2010/main" val="3636303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Statutární město Olomouc</a:t>
            </a:r>
            <a:endParaRPr lang="cs-CZ" b="1" dirty="0">
              <a:solidFill>
                <a:srgbClr val="2B0BB5"/>
              </a:solidFill>
            </a:endParaRPr>
          </a:p>
        </p:txBody>
      </p:sp>
      <p:sp>
        <p:nvSpPr>
          <p:cNvPr id="3" name="Zástupný symbol pro obsah 2"/>
          <p:cNvSpPr>
            <a:spLocks noGrp="1"/>
          </p:cNvSpPr>
          <p:nvPr>
            <p:ph sz="half" idx="1"/>
          </p:nvPr>
        </p:nvSpPr>
        <p:spPr>
          <a:xfrm>
            <a:off x="539552" y="1628800"/>
            <a:ext cx="8136904" cy="3199025"/>
          </a:xfrm>
        </p:spPr>
        <p:txBody>
          <a:bodyPr>
            <a:normAutofit/>
          </a:bodyPr>
          <a:lstStyle/>
          <a:p>
            <a:pPr algn="just"/>
            <a:r>
              <a:rPr lang="cs-CZ" sz="2400" dirty="0" smtClean="0"/>
              <a:t>Nepřehlédněte na úřední desce výběrová řízení na zaměstnance SMOL:</a:t>
            </a:r>
          </a:p>
          <a:p>
            <a:pPr marL="0" indent="0">
              <a:buNone/>
            </a:pPr>
            <a:endParaRPr lang="cs-CZ" sz="2400" dirty="0" smtClean="0"/>
          </a:p>
          <a:p>
            <a:pPr marL="0" indent="0">
              <a:buNone/>
            </a:pPr>
            <a:r>
              <a:rPr lang="cs-CZ" sz="2400" dirty="0" smtClean="0"/>
              <a:t>http</a:t>
            </a:r>
            <a:r>
              <a:rPr lang="cs-CZ" sz="2400" dirty="0"/>
              <a:t>://edeska.olomouc.eu/eDeska/</a:t>
            </a:r>
            <a:endParaRPr lang="cs-CZ" sz="2400" dirty="0" smtClean="0"/>
          </a:p>
        </p:txBody>
      </p:sp>
      <p:sp>
        <p:nvSpPr>
          <p:cNvPr id="4" name="Zástupný symbol pro obsah 3"/>
          <p:cNvSpPr>
            <a:spLocks noGrp="1"/>
          </p:cNvSpPr>
          <p:nvPr>
            <p:ph sz="half" idx="2"/>
          </p:nvPr>
        </p:nvSpPr>
        <p:spPr>
          <a:xfrm>
            <a:off x="4129608" y="3068960"/>
            <a:ext cx="4546848" cy="2118905"/>
          </a:xfrm>
        </p:spPr>
        <p:txBody>
          <a:bodyPr>
            <a:normAutofit/>
          </a:bodyPr>
          <a:lstStyle/>
          <a:p>
            <a:endParaRPr lang="cs-CZ" sz="2400" dirty="0" smtClean="0"/>
          </a:p>
          <a:p>
            <a:pPr marL="0" indent="0">
              <a:buNone/>
            </a:pPr>
            <a:endParaRPr lang="cs-CZ" sz="24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57" t="29825" r="31250" b="31360"/>
          <a:stretch/>
        </p:blipFill>
        <p:spPr bwMode="auto">
          <a:xfrm>
            <a:off x="4787515" y="4509120"/>
            <a:ext cx="3024336" cy="13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335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normAutofit fontScale="90000"/>
          </a:bodyPr>
          <a:lstStyle/>
          <a:p>
            <a:r>
              <a:rPr lang="cs-CZ" b="1" smtClean="0">
                <a:solidFill>
                  <a:srgbClr val="2B0BB5"/>
                </a:solidFill>
              </a:rPr>
              <a:t>Toray Textiles Central Europe, s.r.o.</a:t>
            </a:r>
            <a:endParaRPr lang="cs-CZ" b="1" dirty="0">
              <a:solidFill>
                <a:srgbClr val="2B0BB5"/>
              </a:solidFill>
            </a:endParaRPr>
          </a:p>
        </p:txBody>
      </p:sp>
      <p:sp>
        <p:nvSpPr>
          <p:cNvPr id="3" name="Zástupný symbol pro obsah 2"/>
          <p:cNvSpPr>
            <a:spLocks noGrp="1"/>
          </p:cNvSpPr>
          <p:nvPr>
            <p:ph sz="half" idx="1"/>
          </p:nvPr>
        </p:nvSpPr>
        <p:spPr>
          <a:xfrm>
            <a:off x="755576" y="2708920"/>
            <a:ext cx="2880320" cy="3816423"/>
          </a:xfrm>
        </p:spPr>
        <p:txBody>
          <a:bodyPr>
            <a:normAutofit/>
          </a:bodyPr>
          <a:lstStyle/>
          <a:p>
            <a:r>
              <a:rPr lang="cs-CZ" sz="2400" smtClean="0"/>
              <a:t>seřizovač tkalcovských stavů</a:t>
            </a:r>
          </a:p>
          <a:p>
            <a:r>
              <a:rPr lang="cs-CZ" sz="2400" smtClean="0"/>
              <a:t>operátor výroby – obsluha výrobních technologií</a:t>
            </a:r>
          </a:p>
          <a:p>
            <a:r>
              <a:rPr lang="cs-CZ" sz="2400" smtClean="0"/>
              <a:t>tiskař </a:t>
            </a:r>
            <a:endParaRPr lang="cs-CZ" sz="2400" dirty="0"/>
          </a:p>
        </p:txBody>
      </p:sp>
      <p:sp>
        <p:nvSpPr>
          <p:cNvPr id="4" name="Zástupný symbol pro obsah 3"/>
          <p:cNvSpPr>
            <a:spLocks noGrp="1"/>
          </p:cNvSpPr>
          <p:nvPr>
            <p:ph sz="half" idx="2"/>
          </p:nvPr>
        </p:nvSpPr>
        <p:spPr>
          <a:xfrm>
            <a:off x="4067944" y="2708920"/>
            <a:ext cx="4320480" cy="2453672"/>
          </a:xfrm>
        </p:spPr>
        <p:txBody>
          <a:bodyPr>
            <a:normAutofit/>
          </a:bodyPr>
          <a:lstStyle/>
          <a:p>
            <a:r>
              <a:rPr lang="cs-CZ" sz="2400" smtClean="0"/>
              <a:t>Střední odborná škola průmyslová a střední odborné učiliště strojírenské Prostějov</a:t>
            </a:r>
          </a:p>
          <a:p>
            <a:r>
              <a:rPr lang="cs-CZ" sz="2400" smtClean="0"/>
              <a:t>Střední škola polygrafická Olomouc</a:t>
            </a:r>
          </a:p>
          <a:p>
            <a:endParaRPr lang="cs-CZ" sz="2400" dirty="0">
              <a:solidFill>
                <a:srgbClr val="FF0000"/>
              </a:solidFill>
            </a:endParaRPr>
          </a:p>
        </p:txBody>
      </p:sp>
      <p:sp>
        <p:nvSpPr>
          <p:cNvPr id="6" name="Obdélník 5"/>
          <p:cNvSpPr/>
          <p:nvPr/>
        </p:nvSpPr>
        <p:spPr>
          <a:xfrm>
            <a:off x="539552" y="1484785"/>
            <a:ext cx="8136904" cy="923330"/>
          </a:xfrm>
          <a:prstGeom prst="rect">
            <a:avLst/>
          </a:prstGeom>
        </p:spPr>
        <p:txBody>
          <a:bodyPr wrap="square">
            <a:spAutoFit/>
          </a:bodyPr>
          <a:lstStyle/>
          <a:p>
            <a:pPr algn="just"/>
            <a:r>
              <a:rPr lang="cs-CZ" b="1" dirty="0">
                <a:solidFill>
                  <a:schemeClr val="bg1"/>
                </a:solidFill>
              </a:rPr>
              <a:t>Jsme předním světovým výrobcem textilu. Vyrábíme 100% polyesterovou tkaninu pro textilní aplikace, 100 % polyamidovou tkaninu pro výrobu airbagů a 100% recyklovatelné hliníkové desky pro bezvodý ofsetový tisk.</a:t>
            </a:r>
          </a:p>
        </p:txBody>
      </p:sp>
      <p:pic>
        <p:nvPicPr>
          <p:cNvPr id="14" name="Obrázek 13"/>
          <p:cNvPicPr>
            <a:picLocks noChangeAspect="1"/>
          </p:cNvPicPr>
          <p:nvPr/>
        </p:nvPicPr>
        <p:blipFill rotWithShape="1">
          <a:blip r:embed="rId2" cstate="print">
            <a:extLst>
              <a:ext uri="{28A0092B-C50C-407E-A947-70E740481C1C}">
                <a14:useLocalDpi xmlns:a14="http://schemas.microsoft.com/office/drawing/2010/main" val="0"/>
              </a:ext>
            </a:extLst>
          </a:blip>
          <a:srcRect l="6697" t="25160" r="4627" b="25796"/>
          <a:stretch/>
        </p:blipFill>
        <p:spPr>
          <a:xfrm>
            <a:off x="4521732" y="5373425"/>
            <a:ext cx="3160294" cy="1235243"/>
          </a:xfrm>
          <a:prstGeom prst="rect">
            <a:avLst/>
          </a:prstGeom>
        </p:spPr>
      </p:pic>
      <p:pic>
        <p:nvPicPr>
          <p:cNvPr id="15" name="Obrázek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852108"/>
            <a:ext cx="2838450" cy="422910"/>
          </a:xfrm>
          <a:prstGeom prst="rect">
            <a:avLst/>
          </a:prstGeom>
          <a:noFill/>
          <a:ln>
            <a:noFill/>
          </a:ln>
        </p:spPr>
      </p:pic>
    </p:spTree>
    <p:extLst>
      <p:ext uri="{BB962C8B-B14F-4D97-AF65-F5344CB8AC3E}">
        <p14:creationId xmlns:p14="http://schemas.microsoft.com/office/powerpoint/2010/main" val="3261589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TRUMF International s.r.o.</a:t>
            </a:r>
            <a:endParaRPr lang="cs-CZ" b="1" dirty="0">
              <a:solidFill>
                <a:srgbClr val="2B0BB5"/>
              </a:solidFill>
            </a:endParaRPr>
          </a:p>
        </p:txBody>
      </p:sp>
      <p:sp>
        <p:nvSpPr>
          <p:cNvPr id="3" name="Zástupný symbol pro obsah 2"/>
          <p:cNvSpPr>
            <a:spLocks noGrp="1"/>
          </p:cNvSpPr>
          <p:nvPr>
            <p:ph sz="half" idx="1"/>
          </p:nvPr>
        </p:nvSpPr>
        <p:spPr>
          <a:xfrm>
            <a:off x="569404" y="2874326"/>
            <a:ext cx="4038600" cy="3328803"/>
          </a:xfrm>
        </p:spPr>
        <p:txBody>
          <a:bodyPr>
            <a:normAutofit fontScale="92500" lnSpcReduction="20000"/>
          </a:bodyPr>
          <a:lstStyle/>
          <a:p>
            <a:r>
              <a:rPr lang="cs-CZ" sz="2400" dirty="0" smtClean="0"/>
              <a:t>nekvalifikované </a:t>
            </a:r>
            <a:r>
              <a:rPr lang="cs-CZ" sz="2400" dirty="0"/>
              <a:t>pozice operátorů ve </a:t>
            </a:r>
            <a:r>
              <a:rPr lang="cs-CZ" sz="2400" dirty="0" smtClean="0"/>
              <a:t>výrobě</a:t>
            </a:r>
            <a:endParaRPr lang="cs-CZ" sz="2400" dirty="0"/>
          </a:p>
          <a:p>
            <a:r>
              <a:rPr lang="cs-CZ" sz="2400" dirty="0" smtClean="0"/>
              <a:t>kvalifikované </a:t>
            </a:r>
            <a:r>
              <a:rPr lang="cs-CZ" sz="2400" dirty="0"/>
              <a:t>pozice z oblasti potravinářství, příp. chemie: </a:t>
            </a:r>
            <a:endParaRPr lang="cs-CZ" sz="2400" dirty="0" smtClean="0"/>
          </a:p>
          <a:p>
            <a:r>
              <a:rPr lang="cs-CZ" sz="2400" dirty="0" smtClean="0"/>
              <a:t>výrobní technolog</a:t>
            </a:r>
          </a:p>
          <a:p>
            <a:r>
              <a:rPr lang="cs-CZ" sz="2400" dirty="0" smtClean="0"/>
              <a:t>produktový technolog</a:t>
            </a:r>
          </a:p>
          <a:p>
            <a:r>
              <a:rPr lang="cs-CZ" sz="2400" dirty="0" smtClean="0"/>
              <a:t>produktový manažer </a:t>
            </a:r>
          </a:p>
          <a:p>
            <a:r>
              <a:rPr lang="cs-CZ" sz="2400" dirty="0" smtClean="0"/>
              <a:t>oblast obchodu</a:t>
            </a:r>
          </a:p>
          <a:p>
            <a:pPr marL="0" indent="0">
              <a:buNone/>
            </a:pPr>
            <a:r>
              <a:rPr lang="cs-CZ" sz="2400" dirty="0" smtClean="0"/>
              <a:t>U </a:t>
            </a:r>
            <a:r>
              <a:rPr lang="cs-CZ" sz="2400" dirty="0"/>
              <a:t>všech pozic důležitá znalost cizího jazyka.</a:t>
            </a:r>
          </a:p>
          <a:p>
            <a:endParaRPr lang="cs-CZ" sz="2400" dirty="0" smtClean="0"/>
          </a:p>
        </p:txBody>
      </p:sp>
      <p:sp>
        <p:nvSpPr>
          <p:cNvPr id="4" name="Zástupný symbol pro obsah 3"/>
          <p:cNvSpPr>
            <a:spLocks noGrp="1"/>
          </p:cNvSpPr>
          <p:nvPr>
            <p:ph sz="half" idx="2"/>
          </p:nvPr>
        </p:nvSpPr>
        <p:spPr>
          <a:xfrm>
            <a:off x="4637856" y="2852936"/>
            <a:ext cx="4038600" cy="2615208"/>
          </a:xfrm>
        </p:spPr>
        <p:txBody>
          <a:bodyPr>
            <a:noAutofit/>
          </a:bodyPr>
          <a:lstStyle/>
          <a:p>
            <a:r>
              <a:rPr lang="cs-CZ" sz="2000" dirty="0"/>
              <a:t>Vysoká škola chemicko-technologická v Praze</a:t>
            </a:r>
          </a:p>
          <a:p>
            <a:r>
              <a:rPr lang="cs-CZ" sz="2000" dirty="0" smtClean="0"/>
              <a:t>Střední škola gastronomie    a služeb Přerov</a:t>
            </a:r>
          </a:p>
          <a:p>
            <a:r>
              <a:rPr lang="cs-CZ" sz="2000" dirty="0" smtClean="0"/>
              <a:t>Střední škola zemědělská Přerov</a:t>
            </a:r>
          </a:p>
          <a:p>
            <a:r>
              <a:rPr lang="cs-CZ" sz="2000" dirty="0" smtClean="0"/>
              <a:t>Střední odborná škola a Střední odborné učiliště služeb Velký Újezd</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6831" y="5661248"/>
            <a:ext cx="1764486" cy="1074640"/>
          </a:xfrm>
          <a:prstGeom prst="rect">
            <a:avLst/>
          </a:prstGeom>
        </p:spPr>
      </p:pic>
      <p:sp>
        <p:nvSpPr>
          <p:cNvPr id="6" name="Obdélník 5"/>
          <p:cNvSpPr/>
          <p:nvPr/>
        </p:nvSpPr>
        <p:spPr>
          <a:xfrm>
            <a:off x="539552" y="1484785"/>
            <a:ext cx="8136904" cy="1200329"/>
          </a:xfrm>
          <a:prstGeom prst="rect">
            <a:avLst/>
          </a:prstGeom>
        </p:spPr>
        <p:txBody>
          <a:bodyPr wrap="square">
            <a:spAutoFit/>
          </a:bodyPr>
          <a:lstStyle/>
          <a:p>
            <a:pPr algn="just"/>
            <a:r>
              <a:rPr lang="cs-CZ" b="1" dirty="0">
                <a:solidFill>
                  <a:schemeClr val="bg1"/>
                </a:solidFill>
              </a:rPr>
              <a:t>TRUMF International s.r.o. je česká společnost založená v </a:t>
            </a:r>
            <a:r>
              <a:rPr lang="cs-CZ" b="1" dirty="0" smtClean="0">
                <a:solidFill>
                  <a:schemeClr val="bg1"/>
                </a:solidFill>
              </a:rPr>
              <a:t>roce 1992</a:t>
            </a:r>
            <a:r>
              <a:rPr lang="cs-CZ" b="1" dirty="0">
                <a:solidFill>
                  <a:schemeClr val="bg1"/>
                </a:solidFill>
              </a:rPr>
              <a:t>. Společnost se zaměřuje nejen na výrobu, ale také vývoj a prodej koření, směsí koření a kořenicích přípravků pro potravinářský průmysl. Produkty značky TRUMF jsou vyváženy do mnoha zemí střední, východní Evropy a Asie. </a:t>
            </a:r>
          </a:p>
        </p:txBody>
      </p:sp>
    </p:spTree>
    <p:extLst>
      <p:ext uri="{BB962C8B-B14F-4D97-AF65-F5344CB8AC3E}">
        <p14:creationId xmlns:p14="http://schemas.microsoft.com/office/powerpoint/2010/main" val="222426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smtClean="0">
                <a:solidFill>
                  <a:srgbClr val="2B0BB5"/>
                </a:solidFill>
              </a:rPr>
              <a:t>ALW</a:t>
            </a:r>
            <a:r>
              <a:rPr lang="cs-CZ" b="1" dirty="0" smtClean="0">
                <a:solidFill>
                  <a:srgbClr val="2B0BB5"/>
                </a:solidFill>
              </a:rPr>
              <a:t> </a:t>
            </a:r>
            <a:r>
              <a:rPr lang="cs-CZ" b="1" dirty="0" err="1" smtClean="0">
                <a:solidFill>
                  <a:srgbClr val="2B0BB5"/>
                </a:solidFill>
              </a:rPr>
              <a:t>INDUSTRY</a:t>
            </a:r>
            <a:r>
              <a:rPr lang="cs-CZ" b="1" dirty="0" smtClean="0">
                <a:solidFill>
                  <a:srgbClr val="2B0BB5"/>
                </a:solidFill>
              </a:rPr>
              <a:t>, s.r.o.</a:t>
            </a:r>
            <a:endParaRPr lang="cs-CZ" b="1" dirty="0">
              <a:solidFill>
                <a:srgbClr val="2B0BB5"/>
              </a:solidFill>
            </a:endParaRPr>
          </a:p>
        </p:txBody>
      </p:sp>
      <p:sp>
        <p:nvSpPr>
          <p:cNvPr id="3" name="Zástupný symbol pro obsah 2"/>
          <p:cNvSpPr>
            <a:spLocks noGrp="1"/>
          </p:cNvSpPr>
          <p:nvPr>
            <p:ph sz="half" idx="1"/>
          </p:nvPr>
        </p:nvSpPr>
        <p:spPr>
          <a:xfrm>
            <a:off x="1331640" y="3736111"/>
            <a:ext cx="3898776" cy="3268959"/>
          </a:xfrm>
        </p:spPr>
        <p:txBody>
          <a:bodyPr>
            <a:normAutofit/>
          </a:bodyPr>
          <a:lstStyle/>
          <a:p>
            <a:pPr lvl="0"/>
            <a:r>
              <a:rPr lang="cs-CZ" sz="2000" dirty="0"/>
              <a:t>l</a:t>
            </a:r>
            <a:r>
              <a:rPr lang="cs-CZ" sz="2000" dirty="0" smtClean="0"/>
              <a:t>isař</a:t>
            </a:r>
          </a:p>
          <a:p>
            <a:pPr lvl="0"/>
            <a:r>
              <a:rPr lang="cs-CZ" sz="2000" dirty="0"/>
              <a:t>t</a:t>
            </a:r>
            <a:r>
              <a:rPr lang="cs-CZ" sz="2000" dirty="0" smtClean="0"/>
              <a:t>avič</a:t>
            </a:r>
          </a:p>
          <a:p>
            <a:pPr lvl="0"/>
            <a:r>
              <a:rPr lang="cs-CZ" sz="2000" dirty="0" smtClean="0"/>
              <a:t>pracovník apretace</a:t>
            </a:r>
          </a:p>
          <a:p>
            <a:pPr lvl="0"/>
            <a:r>
              <a:rPr lang="cs-CZ" sz="2000" dirty="0" smtClean="0"/>
              <a:t>dělník lakovny</a:t>
            </a:r>
          </a:p>
          <a:p>
            <a:pPr lvl="0"/>
            <a:r>
              <a:rPr lang="cs-CZ" sz="2000" dirty="0"/>
              <a:t>ú</a:t>
            </a:r>
            <a:r>
              <a:rPr lang="cs-CZ" sz="2000" dirty="0" smtClean="0"/>
              <a:t>držbář</a:t>
            </a:r>
          </a:p>
          <a:p>
            <a:pPr lvl="0"/>
            <a:r>
              <a:rPr lang="cs-CZ" sz="2000" dirty="0" smtClean="0"/>
              <a:t>kontrolor</a:t>
            </a:r>
          </a:p>
          <a:p>
            <a:pPr lvl="0"/>
            <a:r>
              <a:rPr lang="cs-CZ" sz="2000" dirty="0" smtClean="0"/>
              <a:t>nástrojař</a:t>
            </a:r>
          </a:p>
          <a:p>
            <a:pPr lvl="0"/>
            <a:r>
              <a:rPr lang="cs-CZ" sz="2000" dirty="0" smtClean="0"/>
              <a:t>formíř</a:t>
            </a:r>
            <a:endParaRPr lang="cs-CZ" sz="2000" dirty="0"/>
          </a:p>
          <a:p>
            <a:pPr lvl="0"/>
            <a:endParaRPr lang="cs-CZ" sz="2000" dirty="0" smtClean="0"/>
          </a:p>
        </p:txBody>
      </p:sp>
      <p:sp>
        <p:nvSpPr>
          <p:cNvPr id="4" name="Zástupný symbol pro obsah 3"/>
          <p:cNvSpPr>
            <a:spLocks noGrp="1"/>
          </p:cNvSpPr>
          <p:nvPr>
            <p:ph sz="half" idx="2"/>
          </p:nvPr>
        </p:nvSpPr>
        <p:spPr>
          <a:xfrm>
            <a:off x="4102351" y="4077072"/>
            <a:ext cx="5040560" cy="3396685"/>
          </a:xfrm>
        </p:spPr>
        <p:txBody>
          <a:bodyPr>
            <a:normAutofit/>
          </a:bodyPr>
          <a:lstStyle/>
          <a:p>
            <a:r>
              <a:rPr lang="cs-CZ" sz="2400" dirty="0"/>
              <a:t>Střední průmyslová škola strojnická Olomouc</a:t>
            </a:r>
          </a:p>
        </p:txBody>
      </p:sp>
      <p:sp>
        <p:nvSpPr>
          <p:cNvPr id="5" name="Obdélník 4"/>
          <p:cNvSpPr/>
          <p:nvPr/>
        </p:nvSpPr>
        <p:spPr>
          <a:xfrm>
            <a:off x="466818" y="1484784"/>
            <a:ext cx="8208912" cy="2308324"/>
          </a:xfrm>
          <a:prstGeom prst="rect">
            <a:avLst/>
          </a:prstGeom>
        </p:spPr>
        <p:txBody>
          <a:bodyPr wrap="square">
            <a:spAutoFit/>
          </a:bodyPr>
          <a:lstStyle/>
          <a:p>
            <a:pPr algn="just"/>
            <a:r>
              <a:rPr lang="cs-CZ" b="1" dirty="0">
                <a:solidFill>
                  <a:schemeClr val="bg1"/>
                </a:solidFill>
              </a:rPr>
              <a:t>ALW INDUSTRY, s.r.o. - Slévárna hliníku je komerční slévárna pro tlakové lití.</a:t>
            </a:r>
            <a:br>
              <a:rPr lang="cs-CZ" b="1" dirty="0">
                <a:solidFill>
                  <a:schemeClr val="bg1"/>
                </a:solidFill>
              </a:rPr>
            </a:br>
            <a:r>
              <a:rPr lang="cs-CZ" b="1" dirty="0">
                <a:solidFill>
                  <a:schemeClr val="bg1"/>
                </a:solidFill>
              </a:rPr>
              <a:t>Slévárna byla založena v roce 1994 a vychází z tradice strojírny. V březnu 2006 získala společnost ALW INDUSTRY, s.r.o. certifikaci pro automobilový průmysl ISO TS 16949, od dubna 2008 certifikaci systému environmentálního managementu podle ISO 14001. Díly pro tlakové lití se používají </a:t>
            </a:r>
            <a:r>
              <a:rPr lang="cs-CZ" b="1" dirty="0" smtClean="0">
                <a:solidFill>
                  <a:schemeClr val="bg1"/>
                </a:solidFill>
              </a:rPr>
              <a:t>hlavně v </a:t>
            </a:r>
            <a:r>
              <a:rPr lang="cs-CZ" b="1" dirty="0">
                <a:solidFill>
                  <a:schemeClr val="bg1"/>
                </a:solidFill>
              </a:rPr>
              <a:t>automobilovém průmyslu, jiné jako zemědělství. Produkce najde své zákazníky na území České republiky, druhá má své zákazníky na mezinárodním trhu (Německo, Velká Británie, Rakousko, Francie, Polsko,    USA, ..).</a:t>
            </a:r>
          </a:p>
        </p:txBody>
      </p:sp>
      <p:pic>
        <p:nvPicPr>
          <p:cNvPr id="6" name="Obrázek 5"/>
          <p:cNvPicPr/>
          <p:nvPr/>
        </p:nvPicPr>
        <p:blipFill>
          <a:blip r:embed="rId2" cstate="print">
            <a:extLst>
              <a:ext uri="{28A0092B-C50C-407E-A947-70E740481C1C}">
                <a14:useLocalDpi xmlns:a14="http://schemas.microsoft.com/office/drawing/2010/main" val="0"/>
              </a:ext>
            </a:extLst>
          </a:blip>
          <a:stretch>
            <a:fillRect/>
          </a:stretch>
        </p:blipFill>
        <p:spPr>
          <a:xfrm>
            <a:off x="5580112" y="5229200"/>
            <a:ext cx="2520280" cy="1135541"/>
          </a:xfrm>
          <a:prstGeom prst="rect">
            <a:avLst/>
          </a:prstGeom>
        </p:spPr>
      </p:pic>
    </p:spTree>
    <p:extLst>
      <p:ext uri="{BB962C8B-B14F-4D97-AF65-F5344CB8AC3E}">
        <p14:creationId xmlns:p14="http://schemas.microsoft.com/office/powerpoint/2010/main" val="38968632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a:solidFill>
                  <a:srgbClr val="2B0BB5"/>
                </a:solidFill>
              </a:rPr>
              <a:t>Truss</a:t>
            </a:r>
            <a:r>
              <a:rPr lang="cs-CZ" b="1" dirty="0">
                <a:solidFill>
                  <a:srgbClr val="2B0BB5"/>
                </a:solidFill>
              </a:rPr>
              <a:t> Aluminium </a:t>
            </a:r>
            <a:r>
              <a:rPr lang="cs-CZ" b="1" dirty="0" err="1">
                <a:solidFill>
                  <a:srgbClr val="2B0BB5"/>
                </a:solidFill>
              </a:rPr>
              <a:t>Factory</a:t>
            </a:r>
            <a:r>
              <a:rPr lang="cs-CZ" b="1" dirty="0">
                <a:solidFill>
                  <a:srgbClr val="2B0BB5"/>
                </a:solidFill>
              </a:rPr>
              <a:t> a.s.      </a:t>
            </a:r>
            <a:endParaRPr lang="cs-CZ" dirty="0">
              <a:solidFill>
                <a:srgbClr val="2B0BB5"/>
              </a:solidFill>
            </a:endParaRPr>
          </a:p>
        </p:txBody>
      </p:sp>
      <p:sp>
        <p:nvSpPr>
          <p:cNvPr id="3" name="Zástupný symbol pro obsah 2"/>
          <p:cNvSpPr>
            <a:spLocks noGrp="1"/>
          </p:cNvSpPr>
          <p:nvPr>
            <p:ph sz="half" idx="1"/>
          </p:nvPr>
        </p:nvSpPr>
        <p:spPr>
          <a:xfrm>
            <a:off x="1331640" y="2867366"/>
            <a:ext cx="3246512" cy="5257800"/>
          </a:xfrm>
        </p:spPr>
        <p:txBody>
          <a:bodyPr>
            <a:normAutofit/>
          </a:bodyPr>
          <a:lstStyle/>
          <a:p>
            <a:endParaRPr lang="cs-CZ" sz="1800" dirty="0" smtClean="0"/>
          </a:p>
          <a:p>
            <a:endParaRPr lang="cs-CZ" sz="1800" dirty="0"/>
          </a:p>
          <a:p>
            <a:r>
              <a:rPr lang="cs-CZ" sz="2000" dirty="0" smtClean="0"/>
              <a:t>svářeči</a:t>
            </a:r>
            <a:endParaRPr lang="cs-CZ" sz="2000" dirty="0"/>
          </a:p>
        </p:txBody>
      </p:sp>
      <p:sp>
        <p:nvSpPr>
          <p:cNvPr id="6" name="Obdélník 5"/>
          <p:cNvSpPr/>
          <p:nvPr/>
        </p:nvSpPr>
        <p:spPr>
          <a:xfrm>
            <a:off x="539552" y="1412777"/>
            <a:ext cx="8136904" cy="1477328"/>
          </a:xfrm>
          <a:prstGeom prst="rect">
            <a:avLst/>
          </a:prstGeom>
        </p:spPr>
        <p:txBody>
          <a:bodyPr wrap="square">
            <a:spAutoFit/>
          </a:bodyPr>
          <a:lstStyle/>
          <a:p>
            <a:pPr algn="just"/>
            <a:r>
              <a:rPr lang="cs-CZ" b="1" dirty="0">
                <a:solidFill>
                  <a:schemeClr val="bg1"/>
                </a:solidFill>
              </a:rPr>
              <a:t>Řadíme se mezi největší výrobce hliníkových konstrukcí na světě. Naše výrobky mají mnoho možností využití. Nejvíce se používají v zábavním průmyslu – od velkých koncertů známých kapel, přes divadla a sportovní akce až po speciální projekty (např. nový druh solárních elektráren). Jsme rodinná firma s více jak </a:t>
            </a:r>
            <a:r>
              <a:rPr lang="cs-CZ" b="1" dirty="0" smtClean="0">
                <a:solidFill>
                  <a:schemeClr val="bg1"/>
                </a:solidFill>
              </a:rPr>
              <a:t>20 ti letou </a:t>
            </a:r>
            <a:r>
              <a:rPr lang="cs-CZ" b="1" dirty="0">
                <a:solidFill>
                  <a:schemeClr val="bg1"/>
                </a:solidFill>
              </a:rPr>
              <a:t>historií a osobním přístupem ke svým zaměstnancům, která rozšiřuje svůj tým.</a:t>
            </a:r>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651" t="29411" r="27138" b="29166"/>
          <a:stretch/>
        </p:blipFill>
        <p:spPr bwMode="auto">
          <a:xfrm>
            <a:off x="5148064" y="5007811"/>
            <a:ext cx="2664296" cy="139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938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UNEX a.s.</a:t>
            </a:r>
            <a:endParaRPr lang="cs-CZ" b="1" dirty="0">
              <a:solidFill>
                <a:srgbClr val="2B0BB5"/>
              </a:solidFill>
            </a:endParaRPr>
          </a:p>
        </p:txBody>
      </p:sp>
      <p:sp>
        <p:nvSpPr>
          <p:cNvPr id="3" name="Zástupný symbol pro obsah 2"/>
          <p:cNvSpPr>
            <a:spLocks noGrp="1"/>
          </p:cNvSpPr>
          <p:nvPr>
            <p:ph sz="half" idx="1"/>
          </p:nvPr>
        </p:nvSpPr>
        <p:spPr>
          <a:xfrm>
            <a:off x="532456" y="2489995"/>
            <a:ext cx="4038600" cy="5257800"/>
          </a:xfrm>
        </p:spPr>
        <p:txBody>
          <a:bodyPr>
            <a:normAutofit/>
          </a:bodyPr>
          <a:lstStyle/>
          <a:p>
            <a:r>
              <a:rPr lang="cs-CZ" sz="1600" dirty="0" smtClean="0"/>
              <a:t>svářeč kovů</a:t>
            </a:r>
          </a:p>
          <a:p>
            <a:r>
              <a:rPr lang="cs-CZ" sz="1600" dirty="0" smtClean="0"/>
              <a:t>zámečník</a:t>
            </a:r>
          </a:p>
          <a:p>
            <a:r>
              <a:rPr lang="cs-CZ" sz="1600" dirty="0" smtClean="0"/>
              <a:t>horizontář</a:t>
            </a:r>
            <a:endParaRPr lang="cs-CZ" sz="1600" dirty="0"/>
          </a:p>
          <a:p>
            <a:r>
              <a:rPr lang="cs-CZ" sz="1600" dirty="0" smtClean="0"/>
              <a:t>karuselář</a:t>
            </a:r>
          </a:p>
          <a:p>
            <a:r>
              <a:rPr lang="cs-CZ" sz="1600" dirty="0" smtClean="0"/>
              <a:t>seřizovač CNC</a:t>
            </a:r>
          </a:p>
          <a:p>
            <a:r>
              <a:rPr lang="cs-CZ" sz="1600" dirty="0" smtClean="0"/>
              <a:t>formíř</a:t>
            </a:r>
          </a:p>
          <a:p>
            <a:r>
              <a:rPr lang="cs-CZ" sz="1600" dirty="0" smtClean="0"/>
              <a:t>tavič</a:t>
            </a:r>
            <a:endParaRPr lang="cs-CZ" sz="1600" dirty="0"/>
          </a:p>
          <a:p>
            <a:r>
              <a:rPr lang="cs-CZ" sz="1600" dirty="0" smtClean="0"/>
              <a:t>jeřábník</a:t>
            </a:r>
          </a:p>
          <a:p>
            <a:r>
              <a:rPr lang="cs-CZ" sz="1600" dirty="0" smtClean="0"/>
              <a:t>montážník</a:t>
            </a:r>
          </a:p>
          <a:p>
            <a:r>
              <a:rPr lang="cs-CZ" sz="1600" dirty="0" smtClean="0"/>
              <a:t>provozní elektrikář</a:t>
            </a:r>
          </a:p>
          <a:p>
            <a:r>
              <a:rPr lang="cs-CZ" sz="1600" dirty="0" smtClean="0"/>
              <a:t>lakýrník</a:t>
            </a:r>
          </a:p>
          <a:p>
            <a:r>
              <a:rPr lang="cs-CZ" sz="1600" dirty="0" smtClean="0"/>
              <a:t>kontrolor jakosti</a:t>
            </a:r>
          </a:p>
          <a:p>
            <a:r>
              <a:rPr lang="cs-CZ" sz="1600" dirty="0"/>
              <a:t>k</a:t>
            </a:r>
            <a:r>
              <a:rPr lang="cs-CZ" sz="1600" dirty="0" smtClean="0"/>
              <a:t>onstruktér</a:t>
            </a:r>
          </a:p>
          <a:p>
            <a:r>
              <a:rPr lang="cs-CZ" sz="1600" dirty="0" smtClean="0"/>
              <a:t>technolog</a:t>
            </a:r>
            <a:endParaRPr lang="cs-CZ" sz="1600" dirty="0"/>
          </a:p>
        </p:txBody>
      </p:sp>
      <p:sp>
        <p:nvSpPr>
          <p:cNvPr id="4" name="Zástupný symbol pro obsah 3"/>
          <p:cNvSpPr>
            <a:spLocks noGrp="1"/>
          </p:cNvSpPr>
          <p:nvPr>
            <p:ph sz="half" idx="2"/>
          </p:nvPr>
        </p:nvSpPr>
        <p:spPr>
          <a:xfrm>
            <a:off x="3635896" y="2489995"/>
            <a:ext cx="5256584" cy="4296031"/>
          </a:xfrm>
        </p:spPr>
        <p:txBody>
          <a:bodyPr>
            <a:normAutofit/>
          </a:bodyPr>
          <a:lstStyle/>
          <a:p>
            <a:r>
              <a:rPr lang="cs-CZ" sz="2000" dirty="0"/>
              <a:t>Střední průmyslová škola a Střední odborné učiliště Uničov</a:t>
            </a:r>
          </a:p>
          <a:p>
            <a:r>
              <a:rPr lang="cs-CZ" sz="2000" dirty="0"/>
              <a:t>Střední škola technická a obchodní </a:t>
            </a:r>
            <a:r>
              <a:rPr lang="cs-CZ" sz="2000" dirty="0" smtClean="0"/>
              <a:t>Olomouc</a:t>
            </a:r>
          </a:p>
          <a:p>
            <a:r>
              <a:rPr lang="cs-CZ" sz="2000" dirty="0"/>
              <a:t>Sigmundova střední škola strojírenská </a:t>
            </a:r>
            <a:r>
              <a:rPr lang="cs-CZ" sz="2000" dirty="0" smtClean="0"/>
              <a:t>Lutín</a:t>
            </a:r>
          </a:p>
          <a:p>
            <a:r>
              <a:rPr lang="cs-CZ" sz="2000" dirty="0" smtClean="0"/>
              <a:t>Střední škola polytechnická Olomouc</a:t>
            </a:r>
            <a:endParaRPr lang="cs-CZ" sz="2000" dirty="0"/>
          </a:p>
          <a:p>
            <a:r>
              <a:rPr lang="cs-CZ" sz="2000" dirty="0" smtClean="0"/>
              <a:t>Střední odborná škola a střední odborné učiliště Litovel</a:t>
            </a:r>
          </a:p>
          <a:p>
            <a:r>
              <a:rPr lang="cs-CZ" sz="2000" dirty="0" smtClean="0"/>
              <a:t>Střední průmyslová škola strojnická Olomouc</a:t>
            </a:r>
          </a:p>
          <a:p>
            <a:r>
              <a:rPr lang="cs-CZ" sz="2000" dirty="0" smtClean="0"/>
              <a:t>Vysoká škola báňská – Technická univerzita Ostrava</a:t>
            </a:r>
          </a:p>
          <a:p>
            <a:endParaRPr lang="cs-CZ" sz="2000" dirty="0" smtClean="0"/>
          </a:p>
          <a:p>
            <a:endParaRPr lang="cs-CZ" sz="2000"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5805264"/>
            <a:ext cx="2448272" cy="809370"/>
          </a:xfrm>
          <a:prstGeom prst="rect">
            <a:avLst/>
          </a:prstGeom>
        </p:spPr>
      </p:pic>
      <p:sp>
        <p:nvSpPr>
          <p:cNvPr id="6" name="Obdélník 5"/>
          <p:cNvSpPr/>
          <p:nvPr/>
        </p:nvSpPr>
        <p:spPr>
          <a:xfrm>
            <a:off x="539552" y="1412777"/>
            <a:ext cx="8136904" cy="923330"/>
          </a:xfrm>
          <a:prstGeom prst="rect">
            <a:avLst/>
          </a:prstGeom>
        </p:spPr>
        <p:txBody>
          <a:bodyPr wrap="square">
            <a:spAutoFit/>
          </a:bodyPr>
          <a:lstStyle/>
          <a:p>
            <a:pPr algn="just"/>
            <a:r>
              <a:rPr lang="cs-CZ" b="1" dirty="0">
                <a:solidFill>
                  <a:schemeClr val="bg1"/>
                </a:solidFill>
              </a:rPr>
              <a:t>Strojírensko-metalurgická skupina </a:t>
            </a:r>
            <a:r>
              <a:rPr lang="cs-CZ" b="1" dirty="0" err="1">
                <a:solidFill>
                  <a:schemeClr val="bg1"/>
                </a:solidFill>
              </a:rPr>
              <a:t>UNEX</a:t>
            </a:r>
            <a:r>
              <a:rPr lang="cs-CZ" b="1" dirty="0">
                <a:solidFill>
                  <a:schemeClr val="bg1"/>
                </a:solidFill>
              </a:rPr>
              <a:t> je světově uznávaný výrobce kolesových rýpadel, zkušený dodavatel komponent těžkého strojírenství, dlouhodobý partner předních světových společností a jeden z největších zaměstnavatelů v regionu.</a:t>
            </a:r>
          </a:p>
        </p:txBody>
      </p:sp>
    </p:spTree>
    <p:extLst>
      <p:ext uri="{BB962C8B-B14F-4D97-AF65-F5344CB8AC3E}">
        <p14:creationId xmlns:p14="http://schemas.microsoft.com/office/powerpoint/2010/main" val="1442298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smtClean="0">
                <a:solidFill>
                  <a:srgbClr val="2B0BB5"/>
                </a:solidFill>
              </a:rPr>
              <a:t>Veolia</a:t>
            </a:r>
            <a:r>
              <a:rPr lang="cs-CZ" b="1" dirty="0" smtClean="0">
                <a:solidFill>
                  <a:srgbClr val="2B0BB5"/>
                </a:solidFill>
              </a:rPr>
              <a:t> Energie ČR, a.s.</a:t>
            </a:r>
            <a:endParaRPr lang="cs-CZ" b="1" dirty="0">
              <a:solidFill>
                <a:srgbClr val="2B0BB5"/>
              </a:solidFill>
            </a:endParaRPr>
          </a:p>
        </p:txBody>
      </p:sp>
      <p:sp>
        <p:nvSpPr>
          <p:cNvPr id="3" name="Zástupný symbol pro obsah 2"/>
          <p:cNvSpPr>
            <a:spLocks noGrp="1"/>
          </p:cNvSpPr>
          <p:nvPr>
            <p:ph sz="half" idx="1"/>
          </p:nvPr>
        </p:nvSpPr>
        <p:spPr>
          <a:xfrm>
            <a:off x="535941" y="2780927"/>
            <a:ext cx="4038600" cy="3717823"/>
          </a:xfrm>
        </p:spPr>
        <p:txBody>
          <a:bodyPr>
            <a:normAutofit/>
          </a:bodyPr>
          <a:lstStyle/>
          <a:p>
            <a:r>
              <a:rPr lang="cs-CZ" sz="2400" dirty="0" smtClean="0"/>
              <a:t>strojník </a:t>
            </a:r>
            <a:r>
              <a:rPr lang="cs-CZ" sz="2400" dirty="0"/>
              <a:t>(energetických </a:t>
            </a:r>
            <a:r>
              <a:rPr lang="cs-CZ" sz="2400" dirty="0" smtClean="0"/>
              <a:t>zař., chemické </a:t>
            </a:r>
            <a:r>
              <a:rPr lang="cs-CZ" sz="2400" dirty="0" err="1" smtClean="0"/>
              <a:t>úpr</a:t>
            </a:r>
            <a:r>
              <a:rPr lang="cs-CZ" sz="2400" dirty="0" smtClean="0"/>
              <a:t>. </a:t>
            </a:r>
            <a:r>
              <a:rPr lang="cs-CZ" sz="2400" dirty="0"/>
              <a:t>vody, pracovních strojů, TG</a:t>
            </a:r>
            <a:r>
              <a:rPr lang="cs-CZ" sz="2400" dirty="0" smtClean="0"/>
              <a:t>)</a:t>
            </a:r>
          </a:p>
          <a:p>
            <a:r>
              <a:rPr lang="cs-CZ" sz="2400" dirty="0" smtClean="0"/>
              <a:t>provozní elektrikář</a:t>
            </a:r>
          </a:p>
          <a:p>
            <a:r>
              <a:rPr lang="cs-CZ" sz="2400" dirty="0" smtClean="0"/>
              <a:t>provozní zámečník</a:t>
            </a:r>
          </a:p>
          <a:p>
            <a:r>
              <a:rPr lang="cs-CZ" sz="2400" dirty="0" smtClean="0"/>
              <a:t>topič</a:t>
            </a:r>
            <a:r>
              <a:rPr lang="cs-CZ" sz="2400" dirty="0"/>
              <a:t>, </a:t>
            </a:r>
            <a:r>
              <a:rPr lang="cs-CZ" sz="2400" dirty="0" smtClean="0"/>
              <a:t>topič </a:t>
            </a:r>
            <a:r>
              <a:rPr lang="cs-CZ" sz="2400" dirty="0"/>
              <a:t>– </a:t>
            </a:r>
            <a:r>
              <a:rPr lang="cs-CZ" sz="2400" dirty="0" smtClean="0"/>
              <a:t>operátor,</a:t>
            </a:r>
          </a:p>
          <a:p>
            <a:r>
              <a:rPr lang="cs-CZ" sz="2400" dirty="0" smtClean="0"/>
              <a:t>operátor</a:t>
            </a:r>
          </a:p>
          <a:p>
            <a:r>
              <a:rPr lang="cs-CZ" sz="2400" dirty="0"/>
              <a:t>m</a:t>
            </a:r>
            <a:r>
              <a:rPr lang="cs-CZ" sz="2400" dirty="0" smtClean="0"/>
              <a:t>echanik </a:t>
            </a:r>
            <a:r>
              <a:rPr lang="cs-CZ" sz="2400" dirty="0" err="1" smtClean="0"/>
              <a:t>MaR</a:t>
            </a:r>
            <a:endParaRPr lang="cs-CZ" sz="2400" dirty="0"/>
          </a:p>
        </p:txBody>
      </p:sp>
      <p:sp>
        <p:nvSpPr>
          <p:cNvPr id="4" name="Zástupný symbol pro obsah 3"/>
          <p:cNvSpPr>
            <a:spLocks noGrp="1"/>
          </p:cNvSpPr>
          <p:nvPr>
            <p:ph sz="half" idx="2"/>
          </p:nvPr>
        </p:nvSpPr>
        <p:spPr>
          <a:xfrm>
            <a:off x="4788024" y="2685114"/>
            <a:ext cx="4762872" cy="3349626"/>
          </a:xfrm>
        </p:spPr>
        <p:txBody>
          <a:bodyPr>
            <a:noAutofit/>
          </a:bodyPr>
          <a:lstStyle/>
          <a:p>
            <a:r>
              <a:rPr lang="cs-CZ" sz="2400" dirty="0" smtClean="0"/>
              <a:t>Střední průmyslová škola strojnická Olomouc</a:t>
            </a:r>
          </a:p>
          <a:p>
            <a:r>
              <a:rPr lang="cs-CZ" sz="2400" dirty="0" smtClean="0"/>
              <a:t>Střední škola technická                   a obchodní Olomouc</a:t>
            </a:r>
          </a:p>
          <a:p>
            <a:r>
              <a:rPr lang="cs-CZ" sz="2400" dirty="0" smtClean="0"/>
              <a:t>Střední škola polytechnická Olomouc</a:t>
            </a:r>
            <a:endParaRPr lang="cs-CZ" sz="2400"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221" y="5445224"/>
            <a:ext cx="2581483" cy="1053526"/>
          </a:xfrm>
          <a:prstGeom prst="rect">
            <a:avLst/>
          </a:prstGeom>
        </p:spPr>
      </p:pic>
      <p:sp>
        <p:nvSpPr>
          <p:cNvPr id="6" name="Obdélník 5"/>
          <p:cNvSpPr/>
          <p:nvPr/>
        </p:nvSpPr>
        <p:spPr>
          <a:xfrm>
            <a:off x="395536" y="1484785"/>
            <a:ext cx="8352928" cy="1200329"/>
          </a:xfrm>
          <a:prstGeom prst="rect">
            <a:avLst/>
          </a:prstGeom>
        </p:spPr>
        <p:txBody>
          <a:bodyPr wrap="square">
            <a:spAutoFit/>
          </a:bodyPr>
          <a:lstStyle/>
          <a:p>
            <a:pPr algn="just"/>
            <a:r>
              <a:rPr lang="cs-CZ" b="1" dirty="0">
                <a:solidFill>
                  <a:schemeClr val="bg1"/>
                </a:solidFill>
              </a:rPr>
              <a:t>Vyrábíme a dodáváme teplo, elektřinu a chlad. Jsme jedničkou v provozování </a:t>
            </a:r>
            <a:r>
              <a:rPr lang="cs-CZ" b="1" dirty="0" smtClean="0">
                <a:solidFill>
                  <a:schemeClr val="bg1"/>
                </a:solidFill>
              </a:rPr>
              <a:t>                a v </a:t>
            </a:r>
            <a:r>
              <a:rPr lang="cs-CZ" b="1" dirty="0">
                <a:solidFill>
                  <a:schemeClr val="bg1"/>
                </a:solidFill>
              </a:rPr>
              <a:t>údržbě energetických zařízení. Pro našich 2200 kolegů vytváříme ve skupině </a:t>
            </a:r>
            <a:r>
              <a:rPr lang="cs-CZ" b="1" dirty="0" err="1">
                <a:solidFill>
                  <a:schemeClr val="bg1"/>
                </a:solidFill>
              </a:rPr>
              <a:t>Veolia</a:t>
            </a:r>
            <a:r>
              <a:rPr lang="cs-CZ" b="1" dirty="0">
                <a:solidFill>
                  <a:schemeClr val="bg1"/>
                </a:solidFill>
              </a:rPr>
              <a:t> Energie pracovní prostředí, které umožňuje využít co nejvíce energie a talentu pro dosažení společných cílů.</a:t>
            </a:r>
          </a:p>
        </p:txBody>
      </p:sp>
    </p:spTree>
    <p:extLst>
      <p:ext uri="{BB962C8B-B14F-4D97-AF65-F5344CB8AC3E}">
        <p14:creationId xmlns:p14="http://schemas.microsoft.com/office/powerpoint/2010/main" val="4162283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WEBA Olomouc, s.r.o.</a:t>
            </a:r>
            <a:endParaRPr lang="cs-CZ" b="1" dirty="0">
              <a:solidFill>
                <a:srgbClr val="2B0BB5"/>
              </a:solidFill>
            </a:endParaRPr>
          </a:p>
        </p:txBody>
      </p:sp>
      <p:sp>
        <p:nvSpPr>
          <p:cNvPr id="3" name="Zástupný symbol pro obsah 2"/>
          <p:cNvSpPr>
            <a:spLocks noGrp="1"/>
          </p:cNvSpPr>
          <p:nvPr>
            <p:ph sz="half" idx="1"/>
          </p:nvPr>
        </p:nvSpPr>
        <p:spPr>
          <a:xfrm>
            <a:off x="584865" y="3212976"/>
            <a:ext cx="4038600" cy="2160240"/>
          </a:xfrm>
        </p:spPr>
        <p:txBody>
          <a:bodyPr>
            <a:normAutofit/>
          </a:bodyPr>
          <a:lstStyle/>
          <a:p>
            <a:r>
              <a:rPr lang="cs-CZ" sz="2400" dirty="0" smtClean="0"/>
              <a:t>konstruktér</a:t>
            </a:r>
          </a:p>
          <a:p>
            <a:r>
              <a:rPr lang="cs-CZ" sz="2400" dirty="0" smtClean="0"/>
              <a:t>obráběč kovů</a:t>
            </a:r>
          </a:p>
          <a:p>
            <a:r>
              <a:rPr lang="cs-CZ" sz="2400" dirty="0" smtClean="0"/>
              <a:t>nástrojař se znalostí cizích jazyků</a:t>
            </a:r>
          </a:p>
          <a:p>
            <a:r>
              <a:rPr lang="cs-CZ" sz="2400" dirty="0" smtClean="0"/>
              <a:t>nekvalifikovaný personál</a:t>
            </a:r>
          </a:p>
        </p:txBody>
      </p:sp>
      <p:sp>
        <p:nvSpPr>
          <p:cNvPr id="4" name="Zástupný symbol pro obsah 3"/>
          <p:cNvSpPr>
            <a:spLocks noGrp="1"/>
          </p:cNvSpPr>
          <p:nvPr>
            <p:ph sz="half" idx="2"/>
          </p:nvPr>
        </p:nvSpPr>
        <p:spPr>
          <a:xfrm>
            <a:off x="4499992" y="3140968"/>
            <a:ext cx="4320479" cy="1224136"/>
          </a:xfrm>
        </p:spPr>
        <p:txBody>
          <a:bodyPr>
            <a:noAutofit/>
          </a:bodyPr>
          <a:lstStyle/>
          <a:p>
            <a:r>
              <a:rPr lang="cs-CZ" sz="2400" dirty="0"/>
              <a:t>Sigmundova střední škola strojírenská Lutín</a:t>
            </a:r>
          </a:p>
          <a:p>
            <a:pPr marL="0" indent="0">
              <a:buNone/>
            </a:pPr>
            <a:endParaRPr lang="cs-CZ" sz="2400" dirty="0"/>
          </a:p>
        </p:txBody>
      </p:sp>
      <p:sp>
        <p:nvSpPr>
          <p:cNvPr id="5" name="Obdélník 4"/>
          <p:cNvSpPr/>
          <p:nvPr/>
        </p:nvSpPr>
        <p:spPr>
          <a:xfrm>
            <a:off x="539552" y="1484785"/>
            <a:ext cx="8136904" cy="1200329"/>
          </a:xfrm>
          <a:prstGeom prst="rect">
            <a:avLst/>
          </a:prstGeom>
        </p:spPr>
        <p:txBody>
          <a:bodyPr wrap="square">
            <a:spAutoFit/>
          </a:bodyPr>
          <a:lstStyle/>
          <a:p>
            <a:pPr algn="just"/>
            <a:r>
              <a:rPr lang="cs-CZ" b="1" dirty="0">
                <a:solidFill>
                  <a:schemeClr val="bg1"/>
                </a:solidFill>
              </a:rPr>
              <a:t>WEBA – absolutní specialista v oblasti tváření za tepla a vývoje i výroby lisovacích </a:t>
            </a:r>
            <a:r>
              <a:rPr lang="cs-CZ" b="1" dirty="0" smtClean="0">
                <a:solidFill>
                  <a:schemeClr val="bg1"/>
                </a:solidFill>
              </a:rPr>
              <a:t>    a </a:t>
            </a:r>
            <a:r>
              <a:rPr lang="cs-CZ" b="1" dirty="0">
                <a:solidFill>
                  <a:schemeClr val="bg1"/>
                </a:solidFill>
              </a:rPr>
              <a:t>tvářecích nástrojů pro konstrukční díly s vysokou a nejvyšší pevností pro přední světové výrobce a dodavatele pro automobilový průmysl. Nejmodernější technologie a kvalifikovaní specialisté.</a:t>
            </a:r>
          </a:p>
        </p:txBody>
      </p:sp>
      <p:graphicFrame>
        <p:nvGraphicFramePr>
          <p:cNvPr id="8" name="Objekt 7"/>
          <p:cNvGraphicFramePr>
            <a:graphicFrameLocks noChangeAspect="1"/>
          </p:cNvGraphicFramePr>
          <p:nvPr>
            <p:extLst>
              <p:ext uri="{D42A27DB-BD31-4B8C-83A1-F6EECF244321}">
                <p14:modId xmlns:p14="http://schemas.microsoft.com/office/powerpoint/2010/main" val="3710417531"/>
              </p:ext>
            </p:extLst>
          </p:nvPr>
        </p:nvGraphicFramePr>
        <p:xfrm>
          <a:off x="6228184" y="5533751"/>
          <a:ext cx="2341450" cy="919585"/>
        </p:xfrm>
        <a:graphic>
          <a:graphicData uri="http://schemas.openxmlformats.org/presentationml/2006/ole">
            <mc:AlternateContent xmlns:mc="http://schemas.openxmlformats.org/markup-compatibility/2006">
              <mc:Choice xmlns:v="urn:schemas-microsoft-com:vml" Requires="v">
                <p:oleObj spid="_x0000_s12297" name="Acrobat Document" r:id="rId3" imgW="7551360" imgH="2883600" progId="AcroExch.Document.DC">
                  <p:embed/>
                </p:oleObj>
              </mc:Choice>
              <mc:Fallback>
                <p:oleObj name="Acrobat Document" r:id="rId3" imgW="7551360" imgH="288360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533751"/>
                        <a:ext cx="2341450" cy="919585"/>
                      </a:xfrm>
                      <a:prstGeom prst="rect">
                        <a:avLst/>
                      </a:prstGeom>
                      <a:noFill/>
                    </p:spPr>
                  </p:pic>
                </p:oleObj>
              </mc:Fallback>
            </mc:AlternateContent>
          </a:graphicData>
        </a:graphic>
      </p:graphicFrame>
    </p:spTree>
    <p:extLst>
      <p:ext uri="{BB962C8B-B14F-4D97-AF65-F5344CB8AC3E}">
        <p14:creationId xmlns:p14="http://schemas.microsoft.com/office/powerpoint/2010/main" val="2230310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4624"/>
            <a:ext cx="8208912" cy="1301006"/>
          </a:xfrm>
          <a:solidFill>
            <a:srgbClr val="FFFF00"/>
          </a:solidFill>
        </p:spPr>
        <p:txBody>
          <a:bodyPr>
            <a:noAutofit/>
          </a:bodyPr>
          <a:lstStyle/>
          <a:p>
            <a:r>
              <a:rPr lang="cs-CZ" b="1" smtClean="0">
                <a:solidFill>
                  <a:srgbClr val="2B0BB5"/>
                </a:solidFill>
              </a:rPr>
              <a:t>WINDMÖLLER &amp; HÖLSCHER Machinery k.s.</a:t>
            </a:r>
            <a:endParaRPr lang="cs-CZ" b="1" dirty="0">
              <a:solidFill>
                <a:srgbClr val="2B0BB5"/>
              </a:solidFill>
            </a:endParaRPr>
          </a:p>
        </p:txBody>
      </p:sp>
      <p:sp>
        <p:nvSpPr>
          <p:cNvPr id="3" name="Zástupný symbol pro obsah 2"/>
          <p:cNvSpPr>
            <a:spLocks noGrp="1"/>
          </p:cNvSpPr>
          <p:nvPr>
            <p:ph sz="half" idx="1"/>
          </p:nvPr>
        </p:nvSpPr>
        <p:spPr>
          <a:xfrm>
            <a:off x="544633" y="2924944"/>
            <a:ext cx="3240360" cy="2692896"/>
          </a:xfrm>
        </p:spPr>
        <p:txBody>
          <a:bodyPr>
            <a:normAutofit fontScale="92500"/>
          </a:bodyPr>
          <a:lstStyle/>
          <a:p>
            <a:r>
              <a:rPr lang="cs-CZ" sz="2400" smtClean="0"/>
              <a:t>strojní zámečník</a:t>
            </a:r>
          </a:p>
          <a:p>
            <a:r>
              <a:rPr lang="cs-CZ" sz="2400" smtClean="0"/>
              <a:t>servisní technik</a:t>
            </a:r>
          </a:p>
          <a:p>
            <a:r>
              <a:rPr lang="cs-CZ" sz="2400" smtClean="0"/>
              <a:t>elektrotechnik</a:t>
            </a:r>
          </a:p>
          <a:p>
            <a:r>
              <a:rPr lang="cs-CZ" sz="2400" smtClean="0"/>
              <a:t>skladník</a:t>
            </a:r>
            <a:endParaRPr lang="cs-CZ" sz="2400" dirty="0"/>
          </a:p>
        </p:txBody>
      </p:sp>
      <p:sp>
        <p:nvSpPr>
          <p:cNvPr id="4" name="Zástupný symbol pro obsah 3"/>
          <p:cNvSpPr>
            <a:spLocks noGrp="1"/>
          </p:cNvSpPr>
          <p:nvPr>
            <p:ph sz="half" idx="2"/>
          </p:nvPr>
        </p:nvSpPr>
        <p:spPr>
          <a:xfrm>
            <a:off x="3995936" y="2682627"/>
            <a:ext cx="5436096" cy="3768375"/>
          </a:xfrm>
        </p:spPr>
        <p:txBody>
          <a:bodyPr>
            <a:normAutofit fontScale="92500"/>
          </a:bodyPr>
          <a:lstStyle/>
          <a:p>
            <a:r>
              <a:rPr lang="cs-CZ" sz="2200" dirty="0" smtClean="0"/>
              <a:t>Střední průmyslová škola strojnická Olomouc</a:t>
            </a:r>
          </a:p>
          <a:p>
            <a:r>
              <a:rPr lang="cs-CZ" sz="2200" dirty="0" smtClean="0"/>
              <a:t>Střední škola technická a obchodní Olomouc</a:t>
            </a:r>
          </a:p>
          <a:p>
            <a:r>
              <a:rPr lang="cs-CZ" sz="2200" dirty="0" smtClean="0"/>
              <a:t>Sigmundova střední škola strojírenská Lutín</a:t>
            </a:r>
          </a:p>
          <a:p>
            <a:r>
              <a:rPr lang="cs-CZ" sz="2200" dirty="0" smtClean="0"/>
              <a:t>Střední odborná škola průmyslová a Střední odborné učiliště strojírenské Prostějov</a:t>
            </a:r>
          </a:p>
          <a:p>
            <a:r>
              <a:rPr lang="cs-CZ" sz="2200" dirty="0" smtClean="0"/>
              <a:t>Vysoká škola logistiky o.p.s. Přerov</a:t>
            </a:r>
          </a:p>
          <a:p>
            <a:r>
              <a:rPr lang="cs-CZ" sz="2200" dirty="0" smtClean="0"/>
              <a:t>Vysoká škola báňská - Technická univerzita Ostrava</a:t>
            </a:r>
          </a:p>
          <a:p>
            <a:r>
              <a:rPr lang="cs-CZ" sz="2200" dirty="0" smtClean="0"/>
              <a:t>Vysoké učení technické v Brně    </a:t>
            </a:r>
          </a:p>
          <a:p>
            <a:endParaRPr lang="cs-CZ" sz="2000"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821823"/>
            <a:ext cx="4032449" cy="580015"/>
          </a:xfrm>
          <a:prstGeom prst="rect">
            <a:avLst/>
          </a:prstGeom>
        </p:spPr>
      </p:pic>
      <p:sp>
        <p:nvSpPr>
          <p:cNvPr id="6" name="Obdélník 5"/>
          <p:cNvSpPr/>
          <p:nvPr/>
        </p:nvSpPr>
        <p:spPr>
          <a:xfrm>
            <a:off x="539552" y="1412776"/>
            <a:ext cx="8208912" cy="1200329"/>
          </a:xfrm>
          <a:prstGeom prst="rect">
            <a:avLst/>
          </a:prstGeom>
        </p:spPr>
        <p:txBody>
          <a:bodyPr wrap="square">
            <a:spAutoFit/>
          </a:bodyPr>
          <a:lstStyle/>
          <a:p>
            <a:pPr algn="just"/>
            <a:r>
              <a:rPr lang="cs-CZ" b="1" dirty="0" err="1">
                <a:solidFill>
                  <a:schemeClr val="bg1"/>
                </a:solidFill>
              </a:rPr>
              <a:t>Windmöller</a:t>
            </a:r>
            <a:r>
              <a:rPr lang="cs-CZ" b="1" dirty="0">
                <a:solidFill>
                  <a:schemeClr val="bg1"/>
                </a:solidFill>
              </a:rPr>
              <a:t> &amp; </a:t>
            </a:r>
            <a:r>
              <a:rPr lang="cs-CZ" b="1" dirty="0" err="1">
                <a:solidFill>
                  <a:schemeClr val="bg1"/>
                </a:solidFill>
              </a:rPr>
              <a:t>Hölscher</a:t>
            </a:r>
            <a:r>
              <a:rPr lang="cs-CZ" b="1" dirty="0">
                <a:solidFill>
                  <a:schemeClr val="bg1"/>
                </a:solidFill>
              </a:rPr>
              <a:t> patří k předním výrobcům strojů a systémů k výrobě   </a:t>
            </a:r>
            <a:r>
              <a:rPr lang="cs-CZ" b="1" dirty="0" smtClean="0">
                <a:solidFill>
                  <a:schemeClr val="bg1"/>
                </a:solidFill>
              </a:rPr>
              <a:t>            a </a:t>
            </a:r>
            <a:r>
              <a:rPr lang="cs-CZ" b="1" dirty="0">
                <a:solidFill>
                  <a:schemeClr val="bg1"/>
                </a:solidFill>
              </a:rPr>
              <a:t>zpracování flexibilních obalů. Našim zákazníkům nabízíme široké spektrum strojů </a:t>
            </a:r>
            <a:r>
              <a:rPr lang="cs-CZ" b="1" dirty="0" smtClean="0">
                <a:solidFill>
                  <a:schemeClr val="bg1"/>
                </a:solidFill>
              </a:rPr>
              <a:t>    a </a:t>
            </a:r>
            <a:r>
              <a:rPr lang="cs-CZ" b="1" dirty="0">
                <a:solidFill>
                  <a:schemeClr val="bg1"/>
                </a:solidFill>
              </a:rPr>
              <a:t>systémů zaměřených na extruzi fólií, tisk a zpracování obalů. Závod v Prostějově zaměstnává téměř 600 </a:t>
            </a:r>
            <a:r>
              <a:rPr lang="cs-CZ" b="1" dirty="0" smtClean="0">
                <a:solidFill>
                  <a:schemeClr val="bg1"/>
                </a:solidFill>
              </a:rPr>
              <a:t>zaměstnanců.</a:t>
            </a:r>
            <a:endParaRPr lang="cs-CZ" b="1" dirty="0">
              <a:solidFill>
                <a:schemeClr val="bg1"/>
              </a:solidFill>
            </a:endParaRPr>
          </a:p>
        </p:txBody>
      </p:sp>
    </p:spTree>
    <p:extLst>
      <p:ext uri="{BB962C8B-B14F-4D97-AF65-F5344CB8AC3E}">
        <p14:creationId xmlns:p14="http://schemas.microsoft.com/office/powerpoint/2010/main" val="2959895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smtClean="0">
                <a:solidFill>
                  <a:srgbClr val="2B0BB5"/>
                </a:solidFill>
              </a:rPr>
              <a:t>Zemedělské družstvo Unčovice</a:t>
            </a:r>
            <a:endParaRPr lang="cs-CZ" b="1" dirty="0">
              <a:solidFill>
                <a:srgbClr val="2B0BB5"/>
              </a:solidFill>
            </a:endParaRPr>
          </a:p>
        </p:txBody>
      </p:sp>
      <p:sp>
        <p:nvSpPr>
          <p:cNvPr id="3" name="Zástupný symbol pro obsah 2"/>
          <p:cNvSpPr>
            <a:spLocks noGrp="1"/>
          </p:cNvSpPr>
          <p:nvPr>
            <p:ph sz="half" idx="1"/>
          </p:nvPr>
        </p:nvSpPr>
        <p:spPr>
          <a:xfrm>
            <a:off x="583777" y="2780928"/>
            <a:ext cx="4038600" cy="1684784"/>
          </a:xfrm>
        </p:spPr>
        <p:txBody>
          <a:bodyPr>
            <a:normAutofit fontScale="85000" lnSpcReduction="20000"/>
          </a:bodyPr>
          <a:lstStyle/>
          <a:p>
            <a:r>
              <a:rPr lang="cs-CZ" sz="2400" dirty="0" smtClean="0"/>
              <a:t>zootechnici</a:t>
            </a:r>
          </a:p>
          <a:p>
            <a:r>
              <a:rPr lang="cs-CZ" sz="2400" dirty="0" smtClean="0"/>
              <a:t>agronomové</a:t>
            </a:r>
          </a:p>
          <a:p>
            <a:r>
              <a:rPr lang="cs-CZ" sz="2400" dirty="0" smtClean="0"/>
              <a:t>mechanizátoři</a:t>
            </a:r>
          </a:p>
          <a:p>
            <a:r>
              <a:rPr lang="cs-CZ" sz="2400" dirty="0" smtClean="0"/>
              <a:t>pracovníci živočišné </a:t>
            </a:r>
          </a:p>
          <a:p>
            <a:pPr marL="0" indent="0">
              <a:buNone/>
            </a:pPr>
            <a:r>
              <a:rPr lang="cs-CZ" sz="2400" dirty="0"/>
              <a:t> </a:t>
            </a:r>
            <a:r>
              <a:rPr lang="cs-CZ" sz="2400" dirty="0" smtClean="0"/>
              <a:t>     a rostlinné výrobě</a:t>
            </a:r>
          </a:p>
        </p:txBody>
      </p:sp>
      <p:sp>
        <p:nvSpPr>
          <p:cNvPr id="4" name="Zástupný symbol pro obsah 3"/>
          <p:cNvSpPr>
            <a:spLocks noGrp="1"/>
          </p:cNvSpPr>
          <p:nvPr>
            <p:ph sz="half" idx="2"/>
          </p:nvPr>
        </p:nvSpPr>
        <p:spPr>
          <a:xfrm>
            <a:off x="3635896" y="2780928"/>
            <a:ext cx="5184576" cy="3240360"/>
          </a:xfrm>
        </p:spPr>
        <p:txBody>
          <a:bodyPr>
            <a:noAutofit/>
          </a:bodyPr>
          <a:lstStyle/>
          <a:p>
            <a:r>
              <a:rPr lang="cs-CZ" sz="2400" dirty="0" smtClean="0"/>
              <a:t>Střední škola zemědělská a zahradnická Olomouc</a:t>
            </a:r>
          </a:p>
          <a:p>
            <a:pPr marL="0" indent="0">
              <a:buNone/>
            </a:pPr>
            <a:endParaRPr lang="cs-CZ" sz="2400" dirty="0"/>
          </a:p>
        </p:txBody>
      </p:sp>
      <p:sp>
        <p:nvSpPr>
          <p:cNvPr id="5" name="Obdélník 4"/>
          <p:cNvSpPr/>
          <p:nvPr/>
        </p:nvSpPr>
        <p:spPr>
          <a:xfrm>
            <a:off x="539552" y="1484785"/>
            <a:ext cx="8136904" cy="646331"/>
          </a:xfrm>
          <a:prstGeom prst="rect">
            <a:avLst/>
          </a:prstGeom>
        </p:spPr>
        <p:txBody>
          <a:bodyPr wrap="square">
            <a:spAutoFit/>
          </a:bodyPr>
          <a:lstStyle/>
          <a:p>
            <a:r>
              <a:rPr lang="cs-CZ" b="1" dirty="0" smtClean="0">
                <a:solidFill>
                  <a:schemeClr val="bg1"/>
                </a:solidFill>
              </a:rPr>
              <a:t>Zabýváme </a:t>
            </a:r>
            <a:r>
              <a:rPr lang="cs-CZ" b="1" dirty="0">
                <a:solidFill>
                  <a:schemeClr val="bg1"/>
                </a:solidFill>
              </a:rPr>
              <a:t>se tradiční rostlinnou a živočišnou výrobou, výrobou osiva, provozujeme bioplynovou stanici a dále se zabýváme pronájmem nemovitostí. </a:t>
            </a:r>
          </a:p>
        </p:txBody>
      </p:sp>
    </p:spTree>
    <p:extLst>
      <p:ext uri="{BB962C8B-B14F-4D97-AF65-F5344CB8AC3E}">
        <p14:creationId xmlns:p14="http://schemas.microsoft.com/office/powerpoint/2010/main" val="174300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a:solidFill>
                  <a:srgbClr val="2B0BB5"/>
                </a:solidFill>
              </a:rPr>
              <a:t>ARRIVA</a:t>
            </a:r>
            <a:r>
              <a:rPr lang="cs-CZ" b="1" dirty="0">
                <a:solidFill>
                  <a:srgbClr val="2B0BB5"/>
                </a:solidFill>
              </a:rPr>
              <a:t> MORAVA a.s</a:t>
            </a:r>
            <a:r>
              <a:rPr lang="cs-CZ" b="1" dirty="0" smtClean="0">
                <a:solidFill>
                  <a:srgbClr val="2B0BB5"/>
                </a:solidFill>
              </a:rPr>
              <a:t>.</a:t>
            </a:r>
            <a:endParaRPr lang="cs-CZ" b="1" dirty="0">
              <a:solidFill>
                <a:srgbClr val="2B0BB5"/>
              </a:solidFill>
            </a:endParaRPr>
          </a:p>
        </p:txBody>
      </p:sp>
      <p:sp>
        <p:nvSpPr>
          <p:cNvPr id="3" name="Zástupný symbol pro obsah 2"/>
          <p:cNvSpPr>
            <a:spLocks noGrp="1"/>
          </p:cNvSpPr>
          <p:nvPr>
            <p:ph sz="half" idx="1"/>
          </p:nvPr>
        </p:nvSpPr>
        <p:spPr>
          <a:xfrm>
            <a:off x="1115616" y="3380983"/>
            <a:ext cx="4038600" cy="1776210"/>
          </a:xfrm>
        </p:spPr>
        <p:txBody>
          <a:bodyPr>
            <a:normAutofit/>
          </a:bodyPr>
          <a:lstStyle/>
          <a:p>
            <a:r>
              <a:rPr lang="cs-CZ" sz="2400" dirty="0"/>
              <a:t>ř</a:t>
            </a:r>
            <a:r>
              <a:rPr lang="cs-CZ" sz="2400" dirty="0" smtClean="0"/>
              <a:t>idič/ řidička</a:t>
            </a:r>
          </a:p>
        </p:txBody>
      </p:sp>
      <p:sp>
        <p:nvSpPr>
          <p:cNvPr id="6" name="Obdélník 5"/>
          <p:cNvSpPr/>
          <p:nvPr/>
        </p:nvSpPr>
        <p:spPr>
          <a:xfrm>
            <a:off x="481843" y="1556792"/>
            <a:ext cx="8204841" cy="923330"/>
          </a:xfrm>
          <a:prstGeom prst="rect">
            <a:avLst/>
          </a:prstGeom>
        </p:spPr>
        <p:txBody>
          <a:bodyPr wrap="square">
            <a:spAutoFit/>
          </a:bodyPr>
          <a:lstStyle/>
          <a:p>
            <a:pPr algn="just"/>
            <a:r>
              <a:rPr lang="cs-CZ" b="1" dirty="0" err="1">
                <a:solidFill>
                  <a:schemeClr val="bg1"/>
                </a:solidFill>
              </a:rPr>
              <a:t>Arriva</a:t>
            </a:r>
            <a:r>
              <a:rPr lang="cs-CZ" b="1" dirty="0">
                <a:solidFill>
                  <a:schemeClr val="bg1"/>
                </a:solidFill>
              </a:rPr>
              <a:t> je jednou z největších dopravních společností v Evropě, která ve 14 evropských zemích zaměstnává přes 60 000 lidí a ročně přepraví více než 2,4 miliardy cestujících. Od roku 2010 je součástí koncernu </a:t>
            </a:r>
            <a:r>
              <a:rPr lang="cs-CZ" b="1" dirty="0" err="1">
                <a:solidFill>
                  <a:schemeClr val="bg1"/>
                </a:solidFill>
              </a:rPr>
              <a:t>Deutsche</a:t>
            </a:r>
            <a:r>
              <a:rPr lang="cs-CZ" b="1" dirty="0">
                <a:solidFill>
                  <a:schemeClr val="bg1"/>
                </a:solidFill>
              </a:rPr>
              <a:t> </a:t>
            </a:r>
            <a:r>
              <a:rPr lang="cs-CZ" b="1" dirty="0" err="1">
                <a:solidFill>
                  <a:schemeClr val="bg1"/>
                </a:solidFill>
              </a:rPr>
              <a:t>Bahn</a:t>
            </a:r>
            <a:r>
              <a:rPr lang="cs-CZ" b="1" dirty="0">
                <a:solidFill>
                  <a:schemeClr val="bg1"/>
                </a:solidFill>
              </a:rPr>
              <a:t>.</a:t>
            </a:r>
          </a:p>
        </p:txBody>
      </p:sp>
      <p:pic>
        <p:nvPicPr>
          <p:cNvPr id="7170" name="Picture 2" descr="C:\Users\lenka.poskocilova\Desktop\úp\Burza práce\BURZA 2019\PAVOUK\LOGA\Arriva morava logo-průhledné pozadí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365104"/>
            <a:ext cx="3838536" cy="126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677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normAutofit fontScale="90000"/>
          </a:bodyPr>
          <a:lstStyle/>
          <a:p>
            <a:r>
              <a:rPr lang="cs-CZ" b="1" dirty="0" smtClean="0">
                <a:solidFill>
                  <a:srgbClr val="2B0BB5"/>
                </a:solidFill>
              </a:rPr>
              <a:t>Armáda ČR – Ministerstvo obrany, </a:t>
            </a:r>
            <a:r>
              <a:rPr lang="cs-CZ" b="1" dirty="0" err="1" smtClean="0">
                <a:solidFill>
                  <a:srgbClr val="2B0BB5"/>
                </a:solidFill>
              </a:rPr>
              <a:t>Rekrutační</a:t>
            </a:r>
            <a:r>
              <a:rPr lang="cs-CZ" b="1" dirty="0" smtClean="0">
                <a:solidFill>
                  <a:srgbClr val="2B0BB5"/>
                </a:solidFill>
              </a:rPr>
              <a:t> pracoviště Olomouc</a:t>
            </a:r>
            <a:endParaRPr lang="cs-CZ" b="1" dirty="0">
              <a:solidFill>
                <a:srgbClr val="2B0BB5"/>
              </a:solidFill>
            </a:endParaRPr>
          </a:p>
        </p:txBody>
      </p:sp>
      <p:sp>
        <p:nvSpPr>
          <p:cNvPr id="3" name="Zástupný symbol pro obsah 2"/>
          <p:cNvSpPr>
            <a:spLocks noGrp="1"/>
          </p:cNvSpPr>
          <p:nvPr>
            <p:ph sz="half" idx="1"/>
          </p:nvPr>
        </p:nvSpPr>
        <p:spPr>
          <a:xfrm>
            <a:off x="395536" y="2996952"/>
            <a:ext cx="8136904" cy="3573016"/>
          </a:xfrm>
        </p:spPr>
        <p:txBody>
          <a:bodyPr>
            <a:normAutofit/>
          </a:bodyPr>
          <a:lstStyle/>
          <a:p>
            <a:pPr algn="just"/>
            <a:r>
              <a:rPr lang="cs-CZ" sz="2400" dirty="0"/>
              <a:t>voják z povolání: střelec, vojenský kuchař, vojenský řidič, vojenský skladník, pilot vrtulníku, specialista kybernetických sil, lékař praporního obvaziště, komisař kriminální služby, vojenský elektromechanik, vojenský pyrotechnik a další </a:t>
            </a:r>
            <a:endParaRPr lang="cs-CZ" sz="2400" dirty="0" smtClean="0"/>
          </a:p>
        </p:txBody>
      </p:sp>
      <p:sp>
        <p:nvSpPr>
          <p:cNvPr id="6" name="Obdélník 5"/>
          <p:cNvSpPr/>
          <p:nvPr/>
        </p:nvSpPr>
        <p:spPr>
          <a:xfrm>
            <a:off x="395536" y="1556792"/>
            <a:ext cx="8280920" cy="1200329"/>
          </a:xfrm>
          <a:prstGeom prst="rect">
            <a:avLst/>
          </a:prstGeom>
        </p:spPr>
        <p:txBody>
          <a:bodyPr wrap="square">
            <a:spAutoFit/>
          </a:bodyPr>
          <a:lstStyle/>
          <a:p>
            <a:pPr algn="just"/>
            <a:r>
              <a:rPr lang="cs-CZ" b="1" dirty="0">
                <a:solidFill>
                  <a:schemeClr val="bg1"/>
                </a:solidFill>
              </a:rPr>
              <a:t>Armáda České republiky, to je respektovaný hráč doma i ve světě. Armáda ČR, to je nejnovější speciální technika a výzbroj. Armáda, to je nadšení, kamarádství a nové výzvy. Armáda, to je jistota stabilního platu. Armáda, to je příběh a cesta. Armáda ČR, to je možná i tvůj příběh. Připoj se k nám na kariera.army.cz!</a:t>
            </a:r>
          </a:p>
        </p:txBody>
      </p:sp>
      <p:graphicFrame>
        <p:nvGraphicFramePr>
          <p:cNvPr id="7" name="Objekt 6"/>
          <p:cNvGraphicFramePr>
            <a:graphicFrameLocks noChangeAspect="1"/>
          </p:cNvGraphicFramePr>
          <p:nvPr>
            <p:extLst>
              <p:ext uri="{D42A27DB-BD31-4B8C-83A1-F6EECF244321}">
                <p14:modId xmlns:p14="http://schemas.microsoft.com/office/powerpoint/2010/main" val="1922340557"/>
              </p:ext>
            </p:extLst>
          </p:nvPr>
        </p:nvGraphicFramePr>
        <p:xfrm>
          <a:off x="4644008" y="4946927"/>
          <a:ext cx="2299079" cy="1506411"/>
        </p:xfrm>
        <a:graphic>
          <a:graphicData uri="http://schemas.openxmlformats.org/presentationml/2006/ole">
            <mc:AlternateContent xmlns:mc="http://schemas.openxmlformats.org/markup-compatibility/2006">
              <mc:Choice xmlns:v="urn:schemas-microsoft-com:vml" Requires="v">
                <p:oleObj spid="_x0000_s10262" name="Acrobat Document" r:id="rId3" imgW="3819304" imgH="2495536" progId="AcroExch.Document.7">
                  <p:embed/>
                </p:oleObj>
              </mc:Choice>
              <mc:Fallback>
                <p:oleObj name="Acrobat Document" r:id="rId3" imgW="3819304" imgH="2495536"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946927"/>
                        <a:ext cx="2299079" cy="1506411"/>
                      </a:xfrm>
                      <a:prstGeom prst="rect">
                        <a:avLst/>
                      </a:prstGeom>
                      <a:noFill/>
                    </p:spPr>
                  </p:pic>
                </p:oleObj>
              </mc:Fallback>
            </mc:AlternateContent>
          </a:graphicData>
        </a:graphic>
      </p:graphicFrame>
      <p:pic>
        <p:nvPicPr>
          <p:cNvPr id="8" name="Obrázek 7"/>
          <p:cNvPicPr/>
          <p:nvPr/>
        </p:nvPicPr>
        <p:blipFill>
          <a:blip r:embed="rId5" cstate="print">
            <a:extLst>
              <a:ext uri="{28A0092B-C50C-407E-A947-70E740481C1C}">
                <a14:useLocalDpi xmlns:a14="http://schemas.microsoft.com/office/drawing/2010/main" val="0"/>
              </a:ext>
            </a:extLst>
          </a:blip>
          <a:stretch>
            <a:fillRect/>
          </a:stretch>
        </p:blipFill>
        <p:spPr>
          <a:xfrm>
            <a:off x="2618445" y="5085184"/>
            <a:ext cx="1665523" cy="1368154"/>
          </a:xfrm>
          <a:prstGeom prst="rect">
            <a:avLst/>
          </a:prstGeom>
        </p:spPr>
      </p:pic>
    </p:spTree>
    <p:extLst>
      <p:ext uri="{BB962C8B-B14F-4D97-AF65-F5344CB8AC3E}">
        <p14:creationId xmlns:p14="http://schemas.microsoft.com/office/powerpoint/2010/main" val="1259190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smtClean="0">
                <a:solidFill>
                  <a:srgbClr val="2B0BB5"/>
                </a:solidFill>
              </a:rPr>
              <a:t>AVL Moravia s.r.o.</a:t>
            </a:r>
            <a:endParaRPr lang="cs-CZ" b="1" dirty="0">
              <a:solidFill>
                <a:srgbClr val="2B0BB5"/>
              </a:solidFill>
            </a:endParaRPr>
          </a:p>
        </p:txBody>
      </p:sp>
      <p:sp>
        <p:nvSpPr>
          <p:cNvPr id="3" name="Zástupný symbol pro obsah 2"/>
          <p:cNvSpPr>
            <a:spLocks noGrp="1"/>
          </p:cNvSpPr>
          <p:nvPr>
            <p:ph sz="half" idx="1"/>
          </p:nvPr>
        </p:nvSpPr>
        <p:spPr>
          <a:xfrm>
            <a:off x="683568" y="3573016"/>
            <a:ext cx="2952328" cy="2494024"/>
          </a:xfrm>
        </p:spPr>
        <p:txBody>
          <a:bodyPr>
            <a:normAutofit/>
          </a:bodyPr>
          <a:lstStyle/>
          <a:p>
            <a:r>
              <a:rPr lang="cs-CZ" sz="2400" dirty="0"/>
              <a:t>k</a:t>
            </a:r>
            <a:r>
              <a:rPr lang="cs-CZ" sz="2400" dirty="0" smtClean="0"/>
              <a:t>onstruktér</a:t>
            </a:r>
          </a:p>
          <a:p>
            <a:r>
              <a:rPr lang="cs-CZ" sz="2400" dirty="0" smtClean="0"/>
              <a:t>servisní inženýr</a:t>
            </a:r>
          </a:p>
          <a:p>
            <a:r>
              <a:rPr lang="cs-CZ" sz="2400" dirty="0"/>
              <a:t>m</a:t>
            </a:r>
            <a:r>
              <a:rPr lang="cs-CZ" sz="2400" dirty="0" smtClean="0"/>
              <a:t>ontér</a:t>
            </a:r>
          </a:p>
          <a:p>
            <a:r>
              <a:rPr lang="cs-CZ" sz="2400" dirty="0" smtClean="0"/>
              <a:t>elektromechanik</a:t>
            </a:r>
            <a:endParaRPr lang="cs-CZ" sz="2400" dirty="0"/>
          </a:p>
          <a:p>
            <a:endParaRPr lang="cs-CZ" sz="2400" dirty="0" smtClean="0"/>
          </a:p>
        </p:txBody>
      </p:sp>
      <p:sp>
        <p:nvSpPr>
          <p:cNvPr id="4" name="Zástupný symbol pro obsah 3"/>
          <p:cNvSpPr>
            <a:spLocks noGrp="1"/>
          </p:cNvSpPr>
          <p:nvPr>
            <p:ph sz="half" idx="2"/>
          </p:nvPr>
        </p:nvSpPr>
        <p:spPr>
          <a:xfrm>
            <a:off x="3995936" y="3238078"/>
            <a:ext cx="5328592" cy="3168352"/>
          </a:xfrm>
        </p:spPr>
        <p:txBody>
          <a:bodyPr>
            <a:normAutofit/>
          </a:bodyPr>
          <a:lstStyle/>
          <a:p>
            <a:r>
              <a:rPr lang="cs-CZ" sz="2200" dirty="0" smtClean="0"/>
              <a:t>Střední průmyslová škola Hranice</a:t>
            </a:r>
          </a:p>
          <a:p>
            <a:r>
              <a:rPr lang="cs-CZ" sz="2200" dirty="0"/>
              <a:t>Vysoká škola báňská - Technická univerzita </a:t>
            </a:r>
            <a:r>
              <a:rPr lang="cs-CZ" sz="2200" dirty="0" smtClean="0"/>
              <a:t>Ostrava</a:t>
            </a:r>
          </a:p>
          <a:p>
            <a:r>
              <a:rPr lang="cs-CZ" sz="2200" dirty="0" smtClean="0"/>
              <a:t>Vysoké učení technické v Brně</a:t>
            </a:r>
          </a:p>
          <a:p>
            <a:r>
              <a:rPr lang="cs-CZ" sz="2200" dirty="0"/>
              <a:t>Střední průmyslová škola, Přerov, Havlíčkova 2</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5573850"/>
            <a:ext cx="2517648" cy="1078992"/>
          </a:xfrm>
          <a:prstGeom prst="rect">
            <a:avLst/>
          </a:prstGeom>
        </p:spPr>
      </p:pic>
      <p:sp>
        <p:nvSpPr>
          <p:cNvPr id="6" name="Obdélník 5"/>
          <p:cNvSpPr/>
          <p:nvPr/>
        </p:nvSpPr>
        <p:spPr>
          <a:xfrm>
            <a:off x="396770" y="1556792"/>
            <a:ext cx="8280920" cy="1754326"/>
          </a:xfrm>
          <a:prstGeom prst="rect">
            <a:avLst/>
          </a:prstGeom>
        </p:spPr>
        <p:txBody>
          <a:bodyPr wrap="square">
            <a:spAutoFit/>
          </a:bodyPr>
          <a:lstStyle/>
          <a:p>
            <a:pPr algn="just"/>
            <a:r>
              <a:rPr lang="cs-CZ" b="1" dirty="0">
                <a:solidFill>
                  <a:schemeClr val="bg1"/>
                </a:solidFill>
              </a:rPr>
              <a:t>Společnost </a:t>
            </a:r>
            <a:r>
              <a:rPr lang="cs-CZ" b="1" dirty="0" err="1">
                <a:solidFill>
                  <a:schemeClr val="bg1"/>
                </a:solidFill>
              </a:rPr>
              <a:t>AVL</a:t>
            </a:r>
            <a:r>
              <a:rPr lang="cs-CZ" b="1" dirty="0">
                <a:solidFill>
                  <a:schemeClr val="bg1"/>
                </a:solidFill>
              </a:rPr>
              <a:t> Moravia v Hranicích vyrábí, vyvíjí, dodává a zprovozňuje válcové dynamometry – zařízení, které umožňuje simulaci podmínek zatížení při reálné jízdě vozidla v laboratorních podmínkách a slouží k testování motocyklů, osobních, užitkových i nákladních vozidel. K zákazníkům patří vývojová centra renomovaných výrobců automobilů, univerzity, testovací centra a certifikační úřady. Zaměstnává více než 280 zaměstnanců.</a:t>
            </a:r>
          </a:p>
        </p:txBody>
      </p:sp>
    </p:spTree>
    <p:extLst>
      <p:ext uri="{BB962C8B-B14F-4D97-AF65-F5344CB8AC3E}">
        <p14:creationId xmlns:p14="http://schemas.microsoft.com/office/powerpoint/2010/main" val="214235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err="1">
                <a:solidFill>
                  <a:srgbClr val="2B0BB5"/>
                </a:solidFill>
              </a:rPr>
              <a:t>Brasty</a:t>
            </a:r>
            <a:r>
              <a:rPr lang="cs-CZ" b="1" dirty="0">
                <a:solidFill>
                  <a:srgbClr val="2B0BB5"/>
                </a:solidFill>
              </a:rPr>
              <a:t> Group s.r.o.</a:t>
            </a:r>
          </a:p>
        </p:txBody>
      </p:sp>
      <p:sp>
        <p:nvSpPr>
          <p:cNvPr id="3" name="Zástupný symbol pro obsah 2"/>
          <p:cNvSpPr>
            <a:spLocks noGrp="1"/>
          </p:cNvSpPr>
          <p:nvPr>
            <p:ph sz="half" idx="1"/>
          </p:nvPr>
        </p:nvSpPr>
        <p:spPr>
          <a:xfrm>
            <a:off x="569404" y="2780928"/>
            <a:ext cx="4038600" cy="2260848"/>
          </a:xfrm>
        </p:spPr>
        <p:txBody>
          <a:bodyPr>
            <a:normAutofit/>
          </a:bodyPr>
          <a:lstStyle/>
          <a:p>
            <a:r>
              <a:rPr lang="cs-CZ" sz="2400" dirty="0" smtClean="0"/>
              <a:t>Operátoři zákaznických linek</a:t>
            </a:r>
          </a:p>
          <a:p>
            <a:r>
              <a:rPr lang="cs-CZ" sz="2400" dirty="0" smtClean="0"/>
              <a:t>Skladníci</a:t>
            </a:r>
          </a:p>
          <a:p>
            <a:r>
              <a:rPr lang="cs-CZ" sz="2400" dirty="0" smtClean="0"/>
              <a:t>Specialisté se zaměřením</a:t>
            </a:r>
          </a:p>
          <a:p>
            <a:pPr marL="0" indent="0">
              <a:buNone/>
            </a:pPr>
            <a:r>
              <a:rPr lang="cs-CZ" sz="2400" dirty="0" smtClean="0"/>
              <a:t>     na marketing</a:t>
            </a:r>
            <a:endParaRPr lang="cs-CZ" sz="2400" dirty="0"/>
          </a:p>
        </p:txBody>
      </p:sp>
      <p:sp>
        <p:nvSpPr>
          <p:cNvPr id="6" name="Obdélník 5"/>
          <p:cNvSpPr/>
          <p:nvPr/>
        </p:nvSpPr>
        <p:spPr>
          <a:xfrm>
            <a:off x="467544" y="1628800"/>
            <a:ext cx="8280920" cy="923330"/>
          </a:xfrm>
          <a:prstGeom prst="rect">
            <a:avLst/>
          </a:prstGeom>
        </p:spPr>
        <p:txBody>
          <a:bodyPr wrap="square">
            <a:spAutoFit/>
          </a:bodyPr>
          <a:lstStyle/>
          <a:p>
            <a:pPr algn="just"/>
            <a:r>
              <a:rPr lang="cs-CZ" b="1" dirty="0">
                <a:solidFill>
                  <a:schemeClr val="bg1"/>
                </a:solidFill>
              </a:rPr>
              <a:t>Internetový obchod zaměřený na prodej značkového zboží v segmentu krása a móda. Rychle rostoucí společnost působící již v devíti zemích Evropy, jedním z největších prodejců hodinek ve střední Evropě.</a:t>
            </a:r>
          </a:p>
        </p:txBody>
      </p:sp>
      <p:pic>
        <p:nvPicPr>
          <p:cNvPr id="11" name="Obrázek 10"/>
          <p:cNvPicPr>
            <a:picLocks noChangeAspect="1"/>
          </p:cNvPicPr>
          <p:nvPr/>
        </p:nvPicPr>
        <p:blipFill rotWithShape="1">
          <a:blip r:embed="rId2">
            <a:extLst>
              <a:ext uri="{28A0092B-C50C-407E-A947-70E740481C1C}">
                <a14:useLocalDpi xmlns:a14="http://schemas.microsoft.com/office/drawing/2010/main" val="0"/>
              </a:ext>
            </a:extLst>
          </a:blip>
          <a:srcRect t="22955" b="30063"/>
          <a:stretch/>
        </p:blipFill>
        <p:spPr>
          <a:xfrm>
            <a:off x="4584504" y="4437112"/>
            <a:ext cx="3371872" cy="1584176"/>
          </a:xfrm>
          <a:prstGeom prst="rect">
            <a:avLst/>
          </a:prstGeom>
        </p:spPr>
      </p:pic>
    </p:spTree>
    <p:extLst>
      <p:ext uri="{BB962C8B-B14F-4D97-AF65-F5344CB8AC3E}">
        <p14:creationId xmlns:p14="http://schemas.microsoft.com/office/powerpoint/2010/main" val="108434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4970</TotalTime>
  <Words>3775</Words>
  <Application>Microsoft Office PowerPoint</Application>
  <PresentationFormat>Předvádění na obrazovce (4:3)</PresentationFormat>
  <Paragraphs>543</Paragraphs>
  <Slides>55</Slides>
  <Notes>3</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55</vt:i4>
      </vt:variant>
    </vt:vector>
  </HeadingPairs>
  <TitlesOfParts>
    <vt:vector size="57" baseType="lpstr">
      <vt:lpstr>Motiv systému Office</vt:lpstr>
      <vt:lpstr>Acrobat Document</vt:lpstr>
      <vt:lpstr>BURZA PRÁCE A VZDĚLÁNÍ 2019 V OLOMOUCI</vt:lpstr>
      <vt:lpstr>ADM Olomouc s.r.o..</vt:lpstr>
      <vt:lpstr>Albert Česká republika, s.r.o.</vt:lpstr>
      <vt:lpstr>ALPER a.s.</vt:lpstr>
      <vt:lpstr>ALW INDUSTRY, s.r.o.</vt:lpstr>
      <vt:lpstr>ARRIVA MORAVA a.s.</vt:lpstr>
      <vt:lpstr>Armáda ČR – Ministerstvo obrany, Rekrutační pracoviště Olomouc</vt:lpstr>
      <vt:lpstr>AVL Moravia s.r.o.</vt:lpstr>
      <vt:lpstr>Brasty Group s.r.o.</vt:lpstr>
      <vt:lpstr>Česká pošta, s.p.</vt:lpstr>
      <vt:lpstr>DGPack s.r.o.</vt:lpstr>
      <vt:lpstr>Dopravní podnik města Olomouce, a.s.</vt:lpstr>
      <vt:lpstr>DT Mostárna, a.s.</vt:lpstr>
      <vt:lpstr>Edwards, s.r.o.</vt:lpstr>
      <vt:lpstr>FARMAK, a.s.</vt:lpstr>
      <vt:lpstr>Flowserve Czech Republic, s.r.o.</vt:lpstr>
      <vt:lpstr>GEMO a.s.</vt:lpstr>
      <vt:lpstr>Generali Pojišťovna a.s.</vt:lpstr>
      <vt:lpstr>Globus ČR, v.o.s.</vt:lpstr>
      <vt:lpstr>HELLA AUTOTECHNIK NOVA, s.r.o.</vt:lpstr>
      <vt:lpstr>Honeywell Aerospace Olomouc s.r.o.</vt:lpstr>
      <vt:lpstr>HOPI s.r.o.</vt:lpstr>
      <vt:lpstr>HOTELPARK STADION a. s.</vt:lpstr>
      <vt:lpstr>HŽP a.s.</vt:lpstr>
      <vt:lpstr>IDS – Inženýrské a dopravní stavby Olomouc a.s.</vt:lpstr>
      <vt:lpstr>IP systém a.s.</vt:lpstr>
      <vt:lpstr>John Crane a.s.</vt:lpstr>
      <vt:lpstr>Kaufland Česká republika v.o.s.</vt:lpstr>
      <vt:lpstr>Kooperativa pojišťovna, a.s., Vienna Incurance Group </vt:lpstr>
      <vt:lpstr>Koyo Bearings Česká republika s.r.o.</vt:lpstr>
      <vt:lpstr>KP – KOPRO s.r.o.</vt:lpstr>
      <vt:lpstr>Lázně Slatinice a.s. </vt:lpstr>
      <vt:lpstr>Krajské ředitelství policie Olomouckého kraje</vt:lpstr>
      <vt:lpstr>Makovec a.s.</vt:lpstr>
      <vt:lpstr>Miele technika s.r.o.</vt:lpstr>
      <vt:lpstr>MUBEA-HZP s.r.o.</vt:lpstr>
      <vt:lpstr>Nemocnice Šumperk, a.s.</vt:lpstr>
      <vt:lpstr>Nestlé Česko s.r.o.</vt:lpstr>
      <vt:lpstr>Penny Market, s.r.o.</vt:lpstr>
      <vt:lpstr>PSP Machinery s.r.o. </vt:lpstr>
      <vt:lpstr>Robertshaw CZ Limited, odštěpný závod</vt:lpstr>
      <vt:lpstr>S+C ALFANAMETAL s.r.o., koncern</vt:lpstr>
      <vt:lpstr>Senior Flexonics Czech s.r.o.</vt:lpstr>
      <vt:lpstr>Siemens, s.r.o.</vt:lpstr>
      <vt:lpstr>Smurfit Kappa Olomouc s.r.o.</vt:lpstr>
      <vt:lpstr>SSI Schäfer s.r.o.</vt:lpstr>
      <vt:lpstr>Statutární město Olomouc</vt:lpstr>
      <vt:lpstr>Toray Textiles Central Europe, s.r.o.</vt:lpstr>
      <vt:lpstr>TRUMF International s.r.o.</vt:lpstr>
      <vt:lpstr>Truss Aluminium Factory a.s.      </vt:lpstr>
      <vt:lpstr>UNEX a.s.</vt:lpstr>
      <vt:lpstr>Veolia Energie ČR, a.s.</vt:lpstr>
      <vt:lpstr>WEBA Olomouc, s.r.o.</vt:lpstr>
      <vt:lpstr>WINDMÖLLER &amp; HÖLSCHER Machinery k.s.</vt:lpstr>
      <vt:lpstr>Zemedělské družstvo Unčovice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BURZA PRÁCE A VZDĚLÁNÍ 2017 V OLOMOUCI</dc:title>
  <dc:creator>vodickovag</dc:creator>
  <cp:lastModifiedBy>Simmerová Martina Ing. (UPM-KRP)</cp:lastModifiedBy>
  <cp:revision>283</cp:revision>
  <cp:lastPrinted>2019-10-21T08:36:28Z</cp:lastPrinted>
  <dcterms:created xsi:type="dcterms:W3CDTF">2017-10-08T15:29:15Z</dcterms:created>
  <dcterms:modified xsi:type="dcterms:W3CDTF">2019-10-21T08:36:31Z</dcterms:modified>
</cp:coreProperties>
</file>